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bookmarkIdSeed="4">
  <p:sldMasterIdLst>
    <p:sldMasterId id="2147483684" r:id="rId1"/>
  </p:sldMasterIdLst>
  <p:notesMasterIdLst>
    <p:notesMasterId r:id="rId15"/>
  </p:notesMasterIdLst>
  <p:sldIdLst>
    <p:sldId id="444" r:id="rId2"/>
    <p:sldId id="257" r:id="rId3"/>
    <p:sldId id="390" r:id="rId4"/>
    <p:sldId id="443" r:id="rId5"/>
    <p:sldId id="405" r:id="rId6"/>
    <p:sldId id="380" r:id="rId7"/>
    <p:sldId id="381" r:id="rId8"/>
    <p:sldId id="299" r:id="rId9"/>
    <p:sldId id="317" r:id="rId10"/>
    <p:sldId id="270" r:id="rId11"/>
    <p:sldId id="389" r:id="rId12"/>
    <p:sldId id="401" r:id="rId13"/>
    <p:sldId id="372" r:id="rId14"/>
  </p:sldIdLst>
  <p:sldSz cx="9144000" cy="6858000" type="screen4x3"/>
  <p:notesSz cx="6858000" cy="9144000"/>
  <p:defaultTextStyle>
    <a:defPPr>
      <a:defRPr lang="ar-EG"/>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412" autoAdjust="0"/>
    <p:restoredTop sz="79826" autoAdjust="0"/>
  </p:normalViewPr>
  <p:slideViewPr>
    <p:cSldViewPr>
      <p:cViewPr varScale="1">
        <p:scale>
          <a:sx n="73" d="100"/>
          <a:sy n="73" d="100"/>
        </p:scale>
        <p:origin x="1482" y="78"/>
      </p:cViewPr>
      <p:guideLst>
        <p:guide orient="horz" pos="2160"/>
        <p:guide pos="2880"/>
      </p:guideLst>
    </p:cSldViewPr>
  </p:slideViewPr>
  <p:outlineViewPr>
    <p:cViewPr>
      <p:scale>
        <a:sx n="33" d="100"/>
        <a:sy n="33" d="100"/>
      </p:scale>
      <p:origin x="0" y="3501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55D0FED-5010-428D-9477-215DA1306B39}" type="datetimeFigureOut">
              <a:rPr lang="ar-EG" smtClean="0"/>
              <a:pPr/>
              <a:t>15/07/1438</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C388C9D0-3B5C-4D2C-B27F-DDCE2F2B0D8E}" type="slidenum">
              <a:rPr lang="ar-EG" smtClean="0"/>
              <a:pPr/>
              <a:t>‹#›</a:t>
            </a:fld>
            <a:endParaRPr lang="ar-EG"/>
          </a:p>
        </p:txBody>
      </p:sp>
    </p:spTree>
    <p:extLst>
      <p:ext uri="{BB962C8B-B14F-4D97-AF65-F5344CB8AC3E}">
        <p14:creationId xmlns:p14="http://schemas.microsoft.com/office/powerpoint/2010/main" val="418986032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EG" dirty="0" smtClean="0"/>
              <a:t>المدرسة الملطية الأيونية : </a:t>
            </a:r>
            <a:r>
              <a:rPr lang="ar-EG" sz="1200" b="1" dirty="0" smtClean="0"/>
              <a:t>أيونيا-</a:t>
            </a:r>
            <a:r>
              <a:rPr lang="ar-EG" sz="1200" b="1" dirty="0" err="1" smtClean="0"/>
              <a:t>الأيونس</a:t>
            </a:r>
            <a:r>
              <a:rPr lang="ar-EG" sz="1200" b="1" dirty="0" smtClean="0"/>
              <a:t>-يونان</a:t>
            </a:r>
            <a:r>
              <a:rPr lang="ar-EG" sz="1200" dirty="0" smtClean="0"/>
              <a:t> (</a:t>
            </a:r>
            <a:r>
              <a:rPr lang="en-US" sz="1200" dirty="0" smtClean="0"/>
              <a:t>Ionia-</a:t>
            </a:r>
            <a:r>
              <a:rPr lang="en-US" sz="1200" dirty="0" err="1" smtClean="0"/>
              <a:t>Iones</a:t>
            </a:r>
            <a:r>
              <a:rPr lang="ar-EG" sz="1200" dirty="0" smtClean="0"/>
              <a:t>)</a:t>
            </a:r>
          </a:p>
          <a:p>
            <a:pPr marL="0" marR="0" indent="0" algn="r" defTabSz="914400" rtl="1" eaLnBrk="1" fontAlgn="auto" latinLnBrk="0" hangingPunct="1">
              <a:lnSpc>
                <a:spcPct val="100000"/>
              </a:lnSpc>
              <a:spcBef>
                <a:spcPts val="0"/>
              </a:spcBef>
              <a:spcAft>
                <a:spcPts val="0"/>
              </a:spcAft>
              <a:buClrTx/>
              <a:buSzTx/>
              <a:buFontTx/>
              <a:buNone/>
              <a:tabLst/>
              <a:defRPr/>
            </a:pPr>
            <a:r>
              <a:rPr lang="ar-EG" sz="1200" dirty="0" smtClean="0"/>
              <a:t>ينتمي للمدرسة الأيونية ثلاثة فلاسفة هم: </a:t>
            </a:r>
            <a:r>
              <a:rPr lang="ar-EG" sz="1200" b="1" dirty="0" smtClean="0"/>
              <a:t>طاليس</a:t>
            </a:r>
            <a:r>
              <a:rPr lang="ar-EG" sz="1200" dirty="0" smtClean="0"/>
              <a:t> </a:t>
            </a:r>
            <a:r>
              <a:rPr lang="ar-EG" sz="1200" b="1" dirty="0" err="1" smtClean="0"/>
              <a:t>وأناكسيماندروس</a:t>
            </a:r>
            <a:r>
              <a:rPr lang="ar-EG" sz="1200" dirty="0" smtClean="0"/>
              <a:t> </a:t>
            </a:r>
            <a:r>
              <a:rPr lang="ar-EG" sz="1200" b="1" dirty="0" err="1" smtClean="0"/>
              <a:t>وأناكسيمينيس</a:t>
            </a:r>
            <a:r>
              <a:rPr lang="ar-EG" sz="1200" dirty="0" smtClean="0"/>
              <a:t>، وهم جميعًا من مدينة واحدة هي </a:t>
            </a:r>
            <a:r>
              <a:rPr lang="ar-EG" sz="1200" b="1" dirty="0" smtClean="0"/>
              <a:t>مَلَطِيَّة </a:t>
            </a:r>
            <a:r>
              <a:rPr lang="ar-EG" sz="1200" dirty="0" smtClean="0"/>
              <a:t> (</a:t>
            </a:r>
            <a:r>
              <a:rPr lang="en-US" sz="1200" dirty="0" smtClean="0"/>
              <a:t>Miletus</a:t>
            </a:r>
            <a:r>
              <a:rPr lang="ar-EG" sz="1200" dirty="0" smtClean="0"/>
              <a:t>)، ولذلك تعرف المدرسة باسم </a:t>
            </a:r>
            <a:r>
              <a:rPr lang="ar-EG" sz="1200" b="1" dirty="0" smtClean="0"/>
              <a:t>مدرسة مَلَطِيَّة </a:t>
            </a:r>
            <a:r>
              <a:rPr lang="ar-EG" sz="1200" dirty="0" smtClean="0"/>
              <a:t>. وقد أطلق عليهم أرسطوطاليس اسم "</a:t>
            </a:r>
            <a:r>
              <a:rPr lang="ar-EG" sz="1200" b="1" dirty="0" smtClean="0"/>
              <a:t>الطبيعيين الأولين</a:t>
            </a:r>
            <a:r>
              <a:rPr lang="ar-EG" sz="1200" dirty="0" smtClean="0"/>
              <a:t>"، فاشتهرت المدرسة بذلك أيضًا، ولو أنه ضم إليهم </a:t>
            </a:r>
            <a:r>
              <a:rPr lang="ar-EG" sz="1200" b="1" dirty="0" err="1" smtClean="0"/>
              <a:t>هيراكليتوس</a:t>
            </a:r>
            <a:r>
              <a:rPr lang="ar-EG" sz="1200" dirty="0" smtClean="0"/>
              <a:t>؛ باعتبار أنه قال بالنار كمبدأ أول. وقد يُطلق عليها أيضًا </a:t>
            </a:r>
            <a:r>
              <a:rPr lang="ar-SA" sz="1200" dirty="0" smtClean="0"/>
              <a:t>اسم </a:t>
            </a:r>
            <a:r>
              <a:rPr lang="ar-EG" sz="1200" dirty="0" smtClean="0"/>
              <a:t>المدرسة العلمية.</a:t>
            </a:r>
          </a:p>
          <a:p>
            <a:endParaRPr lang="ar-EG" dirty="0"/>
          </a:p>
        </p:txBody>
      </p:sp>
      <p:sp>
        <p:nvSpPr>
          <p:cNvPr id="4" name="عنصر نائب لرقم الشريحة 3"/>
          <p:cNvSpPr>
            <a:spLocks noGrp="1"/>
          </p:cNvSpPr>
          <p:nvPr>
            <p:ph type="sldNum" sz="quarter" idx="10"/>
          </p:nvPr>
        </p:nvSpPr>
        <p:spPr/>
        <p:txBody>
          <a:bodyPr/>
          <a:lstStyle/>
          <a:p>
            <a:fld id="{C388C9D0-3B5C-4D2C-B27F-DDCE2F2B0D8E}" type="slidenum">
              <a:rPr lang="ar-EG" smtClean="0"/>
              <a:pPr/>
              <a:t>3</a:t>
            </a:fld>
            <a:endParaRPr lang="ar-EG"/>
          </a:p>
        </p:txBody>
      </p:sp>
    </p:spTree>
    <p:extLst>
      <p:ext uri="{BB962C8B-B14F-4D97-AF65-F5344CB8AC3E}">
        <p14:creationId xmlns:p14="http://schemas.microsoft.com/office/powerpoint/2010/main" val="5225731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mtClean="0"/>
              <a:t>الملخص</a:t>
            </a:r>
            <a:endParaRPr lang="en-US"/>
          </a:p>
        </p:txBody>
      </p:sp>
      <p:sp>
        <p:nvSpPr>
          <p:cNvPr id="4" name="Slide Number Placeholder 3"/>
          <p:cNvSpPr>
            <a:spLocks noGrp="1"/>
          </p:cNvSpPr>
          <p:nvPr>
            <p:ph type="sldNum" sz="quarter" idx="10"/>
          </p:nvPr>
        </p:nvSpPr>
        <p:spPr/>
        <p:txBody>
          <a:bodyPr/>
          <a:lstStyle/>
          <a:p>
            <a:fld id="{C388C9D0-3B5C-4D2C-B27F-DDCE2F2B0D8E}" type="slidenum">
              <a:rPr lang="ar-EG" smtClean="0"/>
              <a:pPr/>
              <a:t>13</a:t>
            </a:fld>
            <a:endParaRPr lang="ar-EG"/>
          </a:p>
        </p:txBody>
      </p:sp>
    </p:spTree>
    <p:extLst>
      <p:ext uri="{BB962C8B-B14F-4D97-AF65-F5344CB8AC3E}">
        <p14:creationId xmlns:p14="http://schemas.microsoft.com/office/powerpoint/2010/main" val="1097267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88C9D0-3B5C-4D2C-B27F-DDCE2F2B0D8E}" type="slidenum">
              <a:rPr lang="ar-EG" smtClean="0"/>
              <a:pPr/>
              <a:t>4</a:t>
            </a:fld>
            <a:endParaRPr lang="ar-EG"/>
          </a:p>
        </p:txBody>
      </p:sp>
    </p:spTree>
    <p:extLst>
      <p:ext uri="{BB962C8B-B14F-4D97-AF65-F5344CB8AC3E}">
        <p14:creationId xmlns:p14="http://schemas.microsoft.com/office/powerpoint/2010/main" val="41493974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r>
              <a:rPr lang="ar-EG" dirty="0" smtClean="0"/>
              <a:t>طاليس : وهو أول الفلاسفة اليونانيين،</a:t>
            </a:r>
            <a:r>
              <a:rPr lang="ar-EG" baseline="0" dirty="0" smtClean="0"/>
              <a:t> وأول فيلسوف في العالم الغربي حيث ازدهر طاليس عام 585 ق.م حيث تنبأ طاليس في هذا العام بظاهرة كسوف الشمس وتوقع هذا الكسوف فاشتهر طاليس في بلاد اليونان واصبح منذ ذلك اليوم أحد الحكماء السبعة في بلاد اليونان وأصبح أول فلاسفة بلاد اليونان.</a:t>
            </a:r>
            <a:endParaRPr lang="ar-EG" dirty="0"/>
          </a:p>
        </p:txBody>
      </p:sp>
      <p:sp>
        <p:nvSpPr>
          <p:cNvPr id="4" name="عنصر نائب لرقم الشريحة 3"/>
          <p:cNvSpPr>
            <a:spLocks noGrp="1"/>
          </p:cNvSpPr>
          <p:nvPr>
            <p:ph type="sldNum" sz="quarter" idx="10"/>
          </p:nvPr>
        </p:nvSpPr>
        <p:spPr/>
        <p:txBody>
          <a:bodyPr/>
          <a:lstStyle/>
          <a:p>
            <a:fld id="{C388C9D0-3B5C-4D2C-B27F-DDCE2F2B0D8E}" type="slidenum">
              <a:rPr lang="ar-EG" smtClean="0"/>
              <a:pPr/>
              <a:t>6</a:t>
            </a:fld>
            <a:endParaRPr lang="ar-EG"/>
          </a:p>
        </p:txBody>
      </p:sp>
    </p:spTree>
    <p:extLst>
      <p:ext uri="{BB962C8B-B14F-4D97-AF65-F5344CB8AC3E}">
        <p14:creationId xmlns:p14="http://schemas.microsoft.com/office/powerpoint/2010/main" val="40111226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dirty="0" smtClean="0"/>
              <a:t>الماء كمبدأ وأصل أول للعالم</a:t>
            </a:r>
            <a:endParaRPr lang="en-US" dirty="0"/>
          </a:p>
        </p:txBody>
      </p:sp>
      <p:sp>
        <p:nvSpPr>
          <p:cNvPr id="4" name="Slide Number Placeholder 3"/>
          <p:cNvSpPr>
            <a:spLocks noGrp="1"/>
          </p:cNvSpPr>
          <p:nvPr>
            <p:ph type="sldNum" sz="quarter" idx="10"/>
          </p:nvPr>
        </p:nvSpPr>
        <p:spPr/>
        <p:txBody>
          <a:bodyPr/>
          <a:lstStyle/>
          <a:p>
            <a:fld id="{C388C9D0-3B5C-4D2C-B27F-DDCE2F2B0D8E}" type="slidenum">
              <a:rPr lang="ar-EG" smtClean="0"/>
              <a:pPr/>
              <a:t>7</a:t>
            </a:fld>
            <a:endParaRPr lang="ar-EG"/>
          </a:p>
        </p:txBody>
      </p:sp>
    </p:spTree>
    <p:extLst>
      <p:ext uri="{BB962C8B-B14F-4D97-AF65-F5344CB8AC3E}">
        <p14:creationId xmlns:p14="http://schemas.microsoft.com/office/powerpoint/2010/main" val="38958173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dirty="0" smtClean="0"/>
              <a:t>لماذا يعد طاليس أول الفلاسفة؟</a:t>
            </a:r>
            <a:endParaRPr lang="en-US" dirty="0"/>
          </a:p>
        </p:txBody>
      </p:sp>
      <p:sp>
        <p:nvSpPr>
          <p:cNvPr id="4" name="Slide Number Placeholder 3"/>
          <p:cNvSpPr>
            <a:spLocks noGrp="1"/>
          </p:cNvSpPr>
          <p:nvPr>
            <p:ph type="sldNum" sz="quarter" idx="10"/>
          </p:nvPr>
        </p:nvSpPr>
        <p:spPr/>
        <p:txBody>
          <a:bodyPr/>
          <a:lstStyle/>
          <a:p>
            <a:fld id="{C388C9D0-3B5C-4D2C-B27F-DDCE2F2B0D8E}" type="slidenum">
              <a:rPr lang="ar-EG" smtClean="0"/>
              <a:pPr/>
              <a:t>8</a:t>
            </a:fld>
            <a:endParaRPr lang="ar-EG"/>
          </a:p>
        </p:txBody>
      </p:sp>
    </p:spTree>
    <p:extLst>
      <p:ext uri="{BB962C8B-B14F-4D97-AF65-F5344CB8AC3E}">
        <p14:creationId xmlns:p14="http://schemas.microsoft.com/office/powerpoint/2010/main" val="1211333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dirty="0" smtClean="0"/>
              <a:t>من </a:t>
            </a:r>
            <a:r>
              <a:rPr lang="ar-EG" dirty="0" err="1" smtClean="0"/>
              <a:t>الفيلوميثوس</a:t>
            </a:r>
            <a:r>
              <a:rPr lang="ar-EG" dirty="0" smtClean="0"/>
              <a:t> إلى </a:t>
            </a:r>
            <a:r>
              <a:rPr lang="ar-EG" dirty="0" err="1" smtClean="0"/>
              <a:t>الفيلوسوفوس</a:t>
            </a:r>
            <a:endParaRPr lang="en-US" dirty="0"/>
          </a:p>
        </p:txBody>
      </p:sp>
      <p:sp>
        <p:nvSpPr>
          <p:cNvPr id="4" name="Slide Number Placeholder 3"/>
          <p:cNvSpPr>
            <a:spLocks noGrp="1"/>
          </p:cNvSpPr>
          <p:nvPr>
            <p:ph type="sldNum" sz="quarter" idx="10"/>
          </p:nvPr>
        </p:nvSpPr>
        <p:spPr/>
        <p:txBody>
          <a:bodyPr/>
          <a:lstStyle/>
          <a:p>
            <a:fld id="{C388C9D0-3B5C-4D2C-B27F-DDCE2F2B0D8E}" type="slidenum">
              <a:rPr lang="ar-EG" smtClean="0"/>
              <a:pPr/>
              <a:t>9</a:t>
            </a:fld>
            <a:endParaRPr lang="ar-EG"/>
          </a:p>
        </p:txBody>
      </p:sp>
    </p:spTree>
    <p:extLst>
      <p:ext uri="{BB962C8B-B14F-4D97-AF65-F5344CB8AC3E}">
        <p14:creationId xmlns:p14="http://schemas.microsoft.com/office/powerpoint/2010/main" val="23861654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dirty="0" smtClean="0"/>
              <a:t>كل شيء مملوء بالآلهة.</a:t>
            </a:r>
            <a:endParaRPr lang="en-US" dirty="0"/>
          </a:p>
        </p:txBody>
      </p:sp>
      <p:sp>
        <p:nvSpPr>
          <p:cNvPr id="4" name="Slide Number Placeholder 3"/>
          <p:cNvSpPr>
            <a:spLocks noGrp="1"/>
          </p:cNvSpPr>
          <p:nvPr>
            <p:ph type="sldNum" sz="quarter" idx="10"/>
          </p:nvPr>
        </p:nvSpPr>
        <p:spPr/>
        <p:txBody>
          <a:bodyPr/>
          <a:lstStyle/>
          <a:p>
            <a:fld id="{C388C9D0-3B5C-4D2C-B27F-DDCE2F2B0D8E}" type="slidenum">
              <a:rPr lang="ar-EG" smtClean="0"/>
              <a:pPr/>
              <a:t>10</a:t>
            </a:fld>
            <a:endParaRPr lang="ar-EG"/>
          </a:p>
        </p:txBody>
      </p:sp>
    </p:spTree>
    <p:extLst>
      <p:ext uri="{BB962C8B-B14F-4D97-AF65-F5344CB8AC3E}">
        <p14:creationId xmlns:p14="http://schemas.microsoft.com/office/powerpoint/2010/main" val="34883202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dirty="0" smtClean="0"/>
              <a:t>مشكلة حجر المغناطيس</a:t>
            </a:r>
            <a:endParaRPr lang="en-US" dirty="0"/>
          </a:p>
        </p:txBody>
      </p:sp>
      <p:sp>
        <p:nvSpPr>
          <p:cNvPr id="4" name="Slide Number Placeholder 3"/>
          <p:cNvSpPr>
            <a:spLocks noGrp="1"/>
          </p:cNvSpPr>
          <p:nvPr>
            <p:ph type="sldNum" sz="quarter" idx="10"/>
          </p:nvPr>
        </p:nvSpPr>
        <p:spPr/>
        <p:txBody>
          <a:bodyPr/>
          <a:lstStyle/>
          <a:p>
            <a:fld id="{C388C9D0-3B5C-4D2C-B27F-DDCE2F2B0D8E}" type="slidenum">
              <a:rPr lang="ar-EG" smtClean="0"/>
              <a:pPr/>
              <a:t>11</a:t>
            </a:fld>
            <a:endParaRPr lang="ar-EG"/>
          </a:p>
        </p:txBody>
      </p:sp>
    </p:spTree>
    <p:extLst>
      <p:ext uri="{BB962C8B-B14F-4D97-AF65-F5344CB8AC3E}">
        <p14:creationId xmlns:p14="http://schemas.microsoft.com/office/powerpoint/2010/main" val="8463727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dirty="0" smtClean="0"/>
              <a:t>تحليل نقدي لفلسفة طاليس</a:t>
            </a:r>
            <a:endParaRPr lang="en-US" dirty="0"/>
          </a:p>
        </p:txBody>
      </p:sp>
      <p:sp>
        <p:nvSpPr>
          <p:cNvPr id="4" name="Slide Number Placeholder 3"/>
          <p:cNvSpPr>
            <a:spLocks noGrp="1"/>
          </p:cNvSpPr>
          <p:nvPr>
            <p:ph type="sldNum" sz="quarter" idx="10"/>
          </p:nvPr>
        </p:nvSpPr>
        <p:spPr/>
        <p:txBody>
          <a:bodyPr/>
          <a:lstStyle/>
          <a:p>
            <a:fld id="{C388C9D0-3B5C-4D2C-B27F-DDCE2F2B0D8E}" type="slidenum">
              <a:rPr lang="ar-EG" smtClean="0"/>
              <a:pPr/>
              <a:t>12</a:t>
            </a:fld>
            <a:endParaRPr lang="ar-EG"/>
          </a:p>
        </p:txBody>
      </p:sp>
    </p:spTree>
    <p:extLst>
      <p:ext uri="{BB962C8B-B14F-4D97-AF65-F5344CB8AC3E}">
        <p14:creationId xmlns:p14="http://schemas.microsoft.com/office/powerpoint/2010/main" val="1392246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4" name="مثلث متساوي الساقين 9"/>
          <p:cNvSpPr/>
          <p:nvPr/>
        </p:nvSpPr>
        <p:spPr>
          <a:xfrm rot="16200000">
            <a:off x="7553325" y="5254626"/>
            <a:ext cx="1893887"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عنوان 7"/>
          <p:cNvSpPr>
            <a:spLocks noGrp="1"/>
          </p:cNvSpPr>
          <p:nvPr>
            <p:ph type="ctrTitle"/>
          </p:nvPr>
        </p:nvSpPr>
        <p:spPr>
          <a:xfrm>
            <a:off x="540544" y="776288"/>
            <a:ext cx="8062912" cy="1470025"/>
          </a:xfrm>
        </p:spPr>
        <p:txBody>
          <a:bodyPr anchor="b"/>
          <a:lstStyle>
            <a:lvl1pPr algn="r">
              <a:defRPr sz="4400"/>
            </a:lvl1pPr>
          </a:lstStyle>
          <a:p>
            <a:r>
              <a:rPr lang="ar-SA" smtClean="0"/>
              <a:t>انقر لتحرير نمط العنوان الرئيسي</a:t>
            </a:r>
            <a:endParaRPr lang="en-US"/>
          </a:p>
        </p:txBody>
      </p:sp>
      <p:sp>
        <p:nvSpPr>
          <p:cNvPr id="9" name="عنوان فرعي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smtClean="0"/>
              <a:t>انقر لتحرير نمط العنوان الثانوي الرئيسي</a:t>
            </a:r>
            <a:endParaRPr lang="en-US"/>
          </a:p>
        </p:txBody>
      </p:sp>
      <p:sp>
        <p:nvSpPr>
          <p:cNvPr id="5" name="عنصر نائب للتاريخ 27"/>
          <p:cNvSpPr>
            <a:spLocks noGrp="1"/>
          </p:cNvSpPr>
          <p:nvPr>
            <p:ph type="dt" sz="half" idx="10"/>
          </p:nvPr>
        </p:nvSpPr>
        <p:spPr>
          <a:xfrm>
            <a:off x="1371600" y="6011863"/>
            <a:ext cx="5791200" cy="365125"/>
          </a:xfrm>
        </p:spPr>
        <p:txBody>
          <a:bodyPr tIns="0" bIns="0" anchor="t"/>
          <a:lstStyle>
            <a:lvl1pPr algn="r">
              <a:defRPr sz="1000"/>
            </a:lvl1pPr>
          </a:lstStyle>
          <a:p>
            <a:pPr>
              <a:defRPr/>
            </a:pPr>
            <a:fld id="{1BC800EC-EC63-488B-B3B5-4C442814C0B2}" type="datetimeFigureOut">
              <a:rPr lang="ar-EG"/>
              <a:pPr>
                <a:defRPr/>
              </a:pPr>
              <a:t>15/07/1438</a:t>
            </a:fld>
            <a:endParaRPr lang="ar-EG"/>
          </a:p>
        </p:txBody>
      </p:sp>
      <p:sp>
        <p:nvSpPr>
          <p:cNvPr id="6" name="عنصر نائب للتذييل 16"/>
          <p:cNvSpPr>
            <a:spLocks noGrp="1"/>
          </p:cNvSpPr>
          <p:nvPr>
            <p:ph type="ftr" sz="quarter" idx="11"/>
          </p:nvPr>
        </p:nvSpPr>
        <p:spPr>
          <a:xfrm>
            <a:off x="1371600" y="5649913"/>
            <a:ext cx="5791200" cy="365125"/>
          </a:xfrm>
        </p:spPr>
        <p:txBody>
          <a:bodyPr tIns="0" bIns="0"/>
          <a:lstStyle>
            <a:lvl1pPr algn="r">
              <a:defRPr sz="1100"/>
            </a:lvl1pPr>
          </a:lstStyle>
          <a:p>
            <a:pPr>
              <a:defRPr/>
            </a:pPr>
            <a:endParaRPr lang="ar-EG"/>
          </a:p>
        </p:txBody>
      </p:sp>
      <p:sp>
        <p:nvSpPr>
          <p:cNvPr id="7" name="عنصر نائب لرقم الشريحة 28"/>
          <p:cNvSpPr>
            <a:spLocks noGrp="1"/>
          </p:cNvSpPr>
          <p:nvPr>
            <p:ph type="sldNum" sz="quarter" idx="12"/>
          </p:nvPr>
        </p:nvSpPr>
        <p:spPr>
          <a:xfrm>
            <a:off x="8391525" y="5753100"/>
            <a:ext cx="503238" cy="365125"/>
          </a:xfrm>
        </p:spPr>
        <p:txBody>
          <a:bodyPr anchor="ctr"/>
          <a:lstStyle>
            <a:lvl1pPr algn="ctr">
              <a:defRPr sz="1300">
                <a:solidFill>
                  <a:srgbClr val="FFFFFF"/>
                </a:solidFill>
              </a:defRPr>
            </a:lvl1pPr>
          </a:lstStyle>
          <a:p>
            <a:pPr>
              <a:defRPr/>
            </a:pPr>
            <a:fld id="{26AA59C5-DB05-45A1-B8DC-4C40FCBB8E46}" type="slidenum">
              <a:rPr lang="ar-EG"/>
              <a:pPr>
                <a:defRPr/>
              </a:pPr>
              <a:t>‹#›</a:t>
            </a:fld>
            <a:endParaRPr lang="ar-EG"/>
          </a:p>
        </p:txBody>
      </p:sp>
      <p:sp>
        <p:nvSpPr>
          <p:cNvPr id="10" name="Rectangle 9"/>
          <p:cNvSpPr/>
          <p:nvPr userDrawn="1"/>
        </p:nvSpPr>
        <p:spPr>
          <a:xfrm>
            <a:off x="0" y="0"/>
            <a:ext cx="2771800" cy="242088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13"/>
          <p:cNvSpPr>
            <a:spLocks noGrp="1"/>
          </p:cNvSpPr>
          <p:nvPr>
            <p:ph type="dt" sz="half" idx="10"/>
          </p:nvPr>
        </p:nvSpPr>
        <p:spPr/>
        <p:txBody>
          <a:bodyPr/>
          <a:lstStyle>
            <a:lvl1pPr>
              <a:defRPr/>
            </a:lvl1pPr>
          </a:lstStyle>
          <a:p>
            <a:pPr>
              <a:defRPr/>
            </a:pPr>
            <a:fld id="{B5EE22BC-CB07-4624-81E3-610A6CD3A206}" type="datetimeFigureOut">
              <a:rPr lang="ar-EG"/>
              <a:pPr>
                <a:defRPr/>
              </a:pPr>
              <a:t>15/07/1438</a:t>
            </a:fld>
            <a:endParaRPr lang="ar-EG"/>
          </a:p>
        </p:txBody>
      </p:sp>
      <p:sp>
        <p:nvSpPr>
          <p:cNvPr id="5" name="عنصر نائب للتذييل 2"/>
          <p:cNvSpPr>
            <a:spLocks noGrp="1"/>
          </p:cNvSpPr>
          <p:nvPr>
            <p:ph type="ftr" sz="quarter" idx="11"/>
          </p:nvPr>
        </p:nvSpPr>
        <p:spPr/>
        <p:txBody>
          <a:bodyPr/>
          <a:lstStyle>
            <a:lvl1pPr>
              <a:defRPr/>
            </a:lvl1pPr>
          </a:lstStyle>
          <a:p>
            <a:pPr>
              <a:defRPr/>
            </a:pPr>
            <a:endParaRPr lang="ar-EG"/>
          </a:p>
        </p:txBody>
      </p:sp>
      <p:sp>
        <p:nvSpPr>
          <p:cNvPr id="6" name="عنصر نائب لرقم الشريحة 22"/>
          <p:cNvSpPr>
            <a:spLocks noGrp="1"/>
          </p:cNvSpPr>
          <p:nvPr>
            <p:ph type="sldNum" sz="quarter" idx="12"/>
          </p:nvPr>
        </p:nvSpPr>
        <p:spPr/>
        <p:txBody>
          <a:bodyPr/>
          <a:lstStyle>
            <a:lvl1pPr>
              <a:defRPr/>
            </a:lvl1pPr>
          </a:lstStyle>
          <a:p>
            <a:pPr>
              <a:defRPr/>
            </a:pPr>
            <a:fld id="{9283314C-4932-4341-BBFB-304EC1B6FAE3}" type="slidenum">
              <a:rPr lang="ar-EG"/>
              <a:pPr>
                <a:defRPr/>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781800" y="381000"/>
            <a:ext cx="1905000" cy="5486400"/>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381000"/>
            <a:ext cx="6248400" cy="548640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13"/>
          <p:cNvSpPr>
            <a:spLocks noGrp="1"/>
          </p:cNvSpPr>
          <p:nvPr>
            <p:ph type="dt" sz="half" idx="10"/>
          </p:nvPr>
        </p:nvSpPr>
        <p:spPr/>
        <p:txBody>
          <a:bodyPr/>
          <a:lstStyle>
            <a:lvl1pPr>
              <a:defRPr/>
            </a:lvl1pPr>
          </a:lstStyle>
          <a:p>
            <a:pPr>
              <a:defRPr/>
            </a:pPr>
            <a:fld id="{33F9878D-37E6-43F6-AF81-0CC54027C495}" type="datetimeFigureOut">
              <a:rPr lang="ar-EG"/>
              <a:pPr>
                <a:defRPr/>
              </a:pPr>
              <a:t>15/07/1438</a:t>
            </a:fld>
            <a:endParaRPr lang="ar-EG"/>
          </a:p>
        </p:txBody>
      </p:sp>
      <p:sp>
        <p:nvSpPr>
          <p:cNvPr id="5" name="عنصر نائب للتذييل 2"/>
          <p:cNvSpPr>
            <a:spLocks noGrp="1"/>
          </p:cNvSpPr>
          <p:nvPr>
            <p:ph type="ftr" sz="quarter" idx="11"/>
          </p:nvPr>
        </p:nvSpPr>
        <p:spPr/>
        <p:txBody>
          <a:bodyPr/>
          <a:lstStyle>
            <a:lvl1pPr>
              <a:defRPr/>
            </a:lvl1pPr>
          </a:lstStyle>
          <a:p>
            <a:pPr>
              <a:defRPr/>
            </a:pPr>
            <a:endParaRPr lang="ar-EG"/>
          </a:p>
        </p:txBody>
      </p:sp>
      <p:sp>
        <p:nvSpPr>
          <p:cNvPr id="6" name="عنصر نائب لرقم الشريحة 22"/>
          <p:cNvSpPr>
            <a:spLocks noGrp="1"/>
          </p:cNvSpPr>
          <p:nvPr>
            <p:ph type="sldNum" sz="quarter" idx="12"/>
          </p:nvPr>
        </p:nvSpPr>
        <p:spPr/>
        <p:txBody>
          <a:bodyPr/>
          <a:lstStyle>
            <a:lvl1pPr>
              <a:defRPr/>
            </a:lvl1pPr>
          </a:lstStyle>
          <a:p>
            <a:pPr>
              <a:defRPr/>
            </a:pPr>
            <a:fld id="{661FE986-4704-4A66-B0DE-F31A96087363}" type="slidenum">
              <a:rPr lang="ar-EG"/>
              <a:pPr>
                <a:defRPr/>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229600" cy="1399032"/>
          </a:xfrm>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457200" y="1882808"/>
            <a:ext cx="8229600" cy="45720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a:xfrm>
            <a:off x="4791075" y="6480175"/>
            <a:ext cx="2133600" cy="301625"/>
          </a:xfrm>
        </p:spPr>
        <p:txBody>
          <a:bodyPr/>
          <a:lstStyle>
            <a:lvl1pPr>
              <a:defRPr/>
            </a:lvl1pPr>
          </a:lstStyle>
          <a:p>
            <a:pPr>
              <a:defRPr/>
            </a:pPr>
            <a:fld id="{DE099BE3-97B5-4442-8644-2F4D64AB61A9}" type="datetimeFigureOut">
              <a:rPr lang="ar-EG"/>
              <a:pPr>
                <a:defRPr/>
              </a:pPr>
              <a:t>15/07/1438</a:t>
            </a:fld>
            <a:endParaRPr lang="ar-EG"/>
          </a:p>
        </p:txBody>
      </p:sp>
      <p:sp>
        <p:nvSpPr>
          <p:cNvPr id="5" name="عنصر نائب للتذييل 4"/>
          <p:cNvSpPr>
            <a:spLocks noGrp="1"/>
          </p:cNvSpPr>
          <p:nvPr>
            <p:ph type="ftr" sz="quarter" idx="11"/>
          </p:nvPr>
        </p:nvSpPr>
        <p:spPr>
          <a:xfrm>
            <a:off x="457200" y="6481763"/>
            <a:ext cx="4259263" cy="300037"/>
          </a:xfrm>
        </p:spPr>
        <p:txBody>
          <a:bodyPr/>
          <a:lstStyle>
            <a:lvl1pPr>
              <a:defRPr/>
            </a:lvl1pPr>
          </a:lstStyle>
          <a:p>
            <a:pPr>
              <a:defRPr/>
            </a:pPr>
            <a:endParaRPr lang="ar-EG"/>
          </a:p>
        </p:txBody>
      </p:sp>
      <p:sp>
        <p:nvSpPr>
          <p:cNvPr id="6" name="عنصر نائب لرقم الشريحة 5"/>
          <p:cNvSpPr>
            <a:spLocks noGrp="1"/>
          </p:cNvSpPr>
          <p:nvPr>
            <p:ph type="sldNum" sz="quarter" idx="12"/>
          </p:nvPr>
        </p:nvSpPr>
        <p:spPr/>
        <p:txBody>
          <a:bodyPr/>
          <a:lstStyle>
            <a:lvl1pPr>
              <a:defRPr/>
            </a:lvl1pPr>
          </a:lstStyle>
          <a:p>
            <a:pPr>
              <a:defRPr/>
            </a:pPr>
            <a:fld id="{456F57B8-6981-46E0-A9DA-A51C33253C60}" type="slidenum">
              <a:rPr lang="ar-EG"/>
              <a:pPr>
                <a:defRPr/>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4" name="مثلث قائم الزاوية 9"/>
          <p:cNvSpPr/>
          <p:nvPr/>
        </p:nvSpPr>
        <p:spPr>
          <a:xfrm flipV="1">
            <a:off x="6350" y="6350"/>
            <a:ext cx="9131300" cy="6837363"/>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fontAlgn="auto">
              <a:spcBef>
                <a:spcPts val="0"/>
              </a:spcBef>
              <a:spcAft>
                <a:spcPts val="0"/>
              </a:spcAft>
              <a:defRPr/>
            </a:pPr>
            <a:endParaRPr lang="en-US"/>
          </a:p>
        </p:txBody>
      </p:sp>
      <p:sp>
        <p:nvSpPr>
          <p:cNvPr id="5" name="مثلث متساوي الساقين 11"/>
          <p:cNvSpPr/>
          <p:nvPr/>
        </p:nvSpPr>
        <p:spPr>
          <a:xfrm rot="5400000" flipV="1">
            <a:off x="7553325" y="309563"/>
            <a:ext cx="1893888"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6" name="رابط مستقيم 14"/>
          <p:cNvCxnSpPr/>
          <p:nvPr/>
        </p:nvCxnSpPr>
        <p:spPr>
          <a:xfrm rot="10800000">
            <a:off x="6469063" y="9525"/>
            <a:ext cx="2673350" cy="190023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رابط مستقيم 15"/>
          <p:cNvCxnSpPr/>
          <p:nvPr/>
        </p:nvCxnSpPr>
        <p:spPr>
          <a:xfrm flipV="1">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عنوان 1"/>
          <p:cNvSpPr>
            <a:spLocks noGrp="1"/>
          </p:cNvSpPr>
          <p:nvPr>
            <p:ph type="title"/>
          </p:nvPr>
        </p:nvSpPr>
        <p:spPr>
          <a:xfrm>
            <a:off x="381000" y="271464"/>
            <a:ext cx="7239000" cy="1362075"/>
          </a:xfrm>
        </p:spPr>
        <p:txBody>
          <a:bodyPr/>
          <a:lstStyle>
            <a:lvl1pPr marL="0" algn="l">
              <a:buNone/>
              <a:defRPr sz="3600" b="1" cap="none" baseline="0"/>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381000" y="1633536"/>
            <a:ext cx="3886200" cy="2286000"/>
          </a:xfrm>
        </p:spPr>
        <p:txBody>
          <a:bodyPr/>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smtClean="0"/>
              <a:t>انقر لتحرير أنماط النص الرئيسي</a:t>
            </a:r>
          </a:p>
        </p:txBody>
      </p:sp>
      <p:sp>
        <p:nvSpPr>
          <p:cNvPr id="8" name="عنصر نائب للتاريخ 3"/>
          <p:cNvSpPr>
            <a:spLocks noGrp="1"/>
          </p:cNvSpPr>
          <p:nvPr>
            <p:ph type="dt" sz="half" idx="10"/>
          </p:nvPr>
        </p:nvSpPr>
        <p:spPr>
          <a:xfrm>
            <a:off x="6956425" y="6477000"/>
            <a:ext cx="2133600" cy="304800"/>
          </a:xfrm>
        </p:spPr>
        <p:txBody>
          <a:bodyPr/>
          <a:lstStyle>
            <a:lvl1pPr>
              <a:defRPr/>
            </a:lvl1pPr>
          </a:lstStyle>
          <a:p>
            <a:pPr>
              <a:defRPr/>
            </a:pPr>
            <a:fld id="{54DD3417-CE59-48E7-9851-1946BD20C7FF}" type="datetimeFigureOut">
              <a:rPr lang="ar-EG"/>
              <a:pPr>
                <a:defRPr/>
              </a:pPr>
              <a:t>15/07/1438</a:t>
            </a:fld>
            <a:endParaRPr lang="ar-EG"/>
          </a:p>
        </p:txBody>
      </p:sp>
      <p:sp>
        <p:nvSpPr>
          <p:cNvPr id="9" name="عنصر نائب للتذييل 4"/>
          <p:cNvSpPr>
            <a:spLocks noGrp="1"/>
          </p:cNvSpPr>
          <p:nvPr>
            <p:ph type="ftr" sz="quarter" idx="11"/>
          </p:nvPr>
        </p:nvSpPr>
        <p:spPr>
          <a:xfrm>
            <a:off x="2619375" y="6481763"/>
            <a:ext cx="4260850" cy="300037"/>
          </a:xfrm>
        </p:spPr>
        <p:txBody>
          <a:bodyPr/>
          <a:lstStyle>
            <a:lvl1pPr>
              <a:defRPr/>
            </a:lvl1pPr>
          </a:lstStyle>
          <a:p>
            <a:pPr>
              <a:defRPr/>
            </a:pPr>
            <a:endParaRPr lang="ar-EG"/>
          </a:p>
        </p:txBody>
      </p:sp>
      <p:sp>
        <p:nvSpPr>
          <p:cNvPr id="10" name="عنصر نائب لرقم الشريحة 5"/>
          <p:cNvSpPr>
            <a:spLocks noGrp="1"/>
          </p:cNvSpPr>
          <p:nvPr>
            <p:ph type="sldNum" sz="quarter" idx="12"/>
          </p:nvPr>
        </p:nvSpPr>
        <p:spPr>
          <a:xfrm>
            <a:off x="8450263" y="809625"/>
            <a:ext cx="503237" cy="300038"/>
          </a:xfrm>
        </p:spPr>
        <p:txBody>
          <a:bodyPr/>
          <a:lstStyle>
            <a:lvl1pPr>
              <a:defRPr/>
            </a:lvl1pPr>
          </a:lstStyle>
          <a:p>
            <a:pPr>
              <a:defRPr/>
            </a:pPr>
            <a:fld id="{DA297A29-5C69-49FB-BA22-4918535C5E0C}" type="slidenum">
              <a:rPr lang="ar-EG"/>
              <a:pPr>
                <a:defRPr/>
              </a:pPr>
              <a:t>‹#›</a:t>
            </a:fld>
            <a:endParaRPr lang="ar-E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marL="0" algn="l">
              <a:defRPr/>
            </a:lvl1p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13"/>
          <p:cNvSpPr>
            <a:spLocks noGrp="1"/>
          </p:cNvSpPr>
          <p:nvPr>
            <p:ph type="dt" sz="half" idx="10"/>
          </p:nvPr>
        </p:nvSpPr>
        <p:spPr/>
        <p:txBody>
          <a:bodyPr/>
          <a:lstStyle>
            <a:lvl1pPr>
              <a:defRPr/>
            </a:lvl1pPr>
          </a:lstStyle>
          <a:p>
            <a:pPr>
              <a:defRPr/>
            </a:pPr>
            <a:fld id="{FCD7E6BB-01AC-4F39-9AA8-674C5795C98A}" type="datetimeFigureOut">
              <a:rPr lang="ar-EG"/>
              <a:pPr>
                <a:defRPr/>
              </a:pPr>
              <a:t>15/07/1438</a:t>
            </a:fld>
            <a:endParaRPr lang="ar-EG"/>
          </a:p>
        </p:txBody>
      </p:sp>
      <p:sp>
        <p:nvSpPr>
          <p:cNvPr id="6" name="عنصر نائب للتذييل 2"/>
          <p:cNvSpPr>
            <a:spLocks noGrp="1"/>
          </p:cNvSpPr>
          <p:nvPr>
            <p:ph type="ftr" sz="quarter" idx="11"/>
          </p:nvPr>
        </p:nvSpPr>
        <p:spPr/>
        <p:txBody>
          <a:bodyPr/>
          <a:lstStyle>
            <a:lvl1pPr>
              <a:defRPr/>
            </a:lvl1pPr>
          </a:lstStyle>
          <a:p>
            <a:pPr>
              <a:defRPr/>
            </a:pPr>
            <a:endParaRPr lang="ar-EG"/>
          </a:p>
        </p:txBody>
      </p:sp>
      <p:sp>
        <p:nvSpPr>
          <p:cNvPr id="7" name="عنصر نائب لرقم الشريحة 22"/>
          <p:cNvSpPr>
            <a:spLocks noGrp="1"/>
          </p:cNvSpPr>
          <p:nvPr>
            <p:ph type="sldNum" sz="quarter" idx="12"/>
          </p:nvPr>
        </p:nvSpPr>
        <p:spPr/>
        <p:txBody>
          <a:bodyPr/>
          <a:lstStyle>
            <a:lvl1pPr>
              <a:defRPr/>
            </a:lvl1pPr>
          </a:lstStyle>
          <a:p>
            <a:pPr>
              <a:defRPr/>
            </a:pPr>
            <a:fld id="{BF939376-E940-4613-8B16-BE9D8DEA1D14}" type="slidenum">
              <a:rPr lang="ar-EG"/>
              <a:pPr>
                <a:defRPr/>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ar-SA" smtClean="0"/>
              <a:t>انقر لتحرير أنماط النص الرئيسي</a:t>
            </a:r>
          </a:p>
        </p:txBody>
      </p:sp>
      <p:sp>
        <p:nvSpPr>
          <p:cNvPr id="4" name="عنصر نائب للنص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ar-SA" smtClean="0"/>
              <a:t>انقر لتحرير أنماط النص الرئيسي</a:t>
            </a:r>
          </a:p>
        </p:txBody>
      </p:sp>
      <p:sp>
        <p:nvSpPr>
          <p:cNvPr id="5" name="عنصر نائب للمحتوى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محتوى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a:xfrm>
            <a:off x="4791075" y="6481763"/>
            <a:ext cx="2130425" cy="301625"/>
          </a:xfrm>
        </p:spPr>
        <p:txBody>
          <a:bodyPr/>
          <a:lstStyle>
            <a:lvl1pPr>
              <a:defRPr/>
            </a:lvl1pPr>
          </a:lstStyle>
          <a:p>
            <a:pPr>
              <a:defRPr/>
            </a:pPr>
            <a:fld id="{A4EB72B9-1139-4482-BFF1-20F4BD4F212D}" type="datetimeFigureOut">
              <a:rPr lang="ar-EG"/>
              <a:pPr>
                <a:defRPr/>
              </a:pPr>
              <a:t>15/07/1438</a:t>
            </a:fld>
            <a:endParaRPr lang="ar-EG"/>
          </a:p>
        </p:txBody>
      </p:sp>
      <p:sp>
        <p:nvSpPr>
          <p:cNvPr id="8" name="عنصر نائب للتذييل 7"/>
          <p:cNvSpPr>
            <a:spLocks noGrp="1"/>
          </p:cNvSpPr>
          <p:nvPr>
            <p:ph type="ftr" sz="quarter" idx="11"/>
          </p:nvPr>
        </p:nvSpPr>
        <p:spPr>
          <a:xfrm>
            <a:off x="457200" y="6481763"/>
            <a:ext cx="4260850" cy="301625"/>
          </a:xfrm>
        </p:spPr>
        <p:txBody>
          <a:bodyPr/>
          <a:lstStyle>
            <a:lvl1pPr>
              <a:defRPr/>
            </a:lvl1pPr>
          </a:lstStyle>
          <a:p>
            <a:pPr>
              <a:defRPr/>
            </a:pPr>
            <a:endParaRPr lang="ar-EG"/>
          </a:p>
        </p:txBody>
      </p:sp>
      <p:sp>
        <p:nvSpPr>
          <p:cNvPr id="9" name="عنصر نائب لرقم الشريحة 8"/>
          <p:cNvSpPr>
            <a:spLocks noGrp="1"/>
          </p:cNvSpPr>
          <p:nvPr>
            <p:ph type="sldNum" sz="quarter" idx="12"/>
          </p:nvPr>
        </p:nvSpPr>
        <p:spPr>
          <a:xfrm>
            <a:off x="7589838" y="6483350"/>
            <a:ext cx="503237" cy="301625"/>
          </a:xfrm>
        </p:spPr>
        <p:txBody>
          <a:bodyPr/>
          <a:lstStyle>
            <a:lvl1pPr algn="ctr">
              <a:defRPr/>
            </a:lvl1pPr>
          </a:lstStyle>
          <a:p>
            <a:pPr>
              <a:defRPr/>
            </a:pPr>
            <a:fld id="{C4099D69-7FD8-4FB2-81E7-29E3A421BADD}" type="slidenum">
              <a:rPr lang="ar-EG"/>
              <a:pPr>
                <a:defRPr/>
              </a:pPr>
              <a:t>‹#›</a:t>
            </a:fld>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b="0"/>
            </a:lvl1pPr>
          </a:lstStyle>
          <a:p>
            <a:r>
              <a:rPr lang="ar-SA" smtClean="0"/>
              <a:t>انقر لتحرير نمط العنوان الرئيسي</a:t>
            </a:r>
            <a:endParaRPr lang="en-US"/>
          </a:p>
        </p:txBody>
      </p:sp>
      <p:sp>
        <p:nvSpPr>
          <p:cNvPr id="3" name="عنصر نائب للتاريخ 13"/>
          <p:cNvSpPr>
            <a:spLocks noGrp="1"/>
          </p:cNvSpPr>
          <p:nvPr>
            <p:ph type="dt" sz="half" idx="10"/>
          </p:nvPr>
        </p:nvSpPr>
        <p:spPr/>
        <p:txBody>
          <a:bodyPr/>
          <a:lstStyle>
            <a:lvl1pPr>
              <a:defRPr/>
            </a:lvl1pPr>
          </a:lstStyle>
          <a:p>
            <a:pPr>
              <a:defRPr/>
            </a:pPr>
            <a:fld id="{5F9BDD83-088C-4C0F-B048-55B77857345B}" type="datetimeFigureOut">
              <a:rPr lang="ar-EG"/>
              <a:pPr>
                <a:defRPr/>
              </a:pPr>
              <a:t>15/07/1438</a:t>
            </a:fld>
            <a:endParaRPr lang="ar-EG"/>
          </a:p>
        </p:txBody>
      </p:sp>
      <p:sp>
        <p:nvSpPr>
          <p:cNvPr id="4" name="عنصر نائب للتذييل 2"/>
          <p:cNvSpPr>
            <a:spLocks noGrp="1"/>
          </p:cNvSpPr>
          <p:nvPr>
            <p:ph type="ftr" sz="quarter" idx="11"/>
          </p:nvPr>
        </p:nvSpPr>
        <p:spPr/>
        <p:txBody>
          <a:bodyPr/>
          <a:lstStyle>
            <a:lvl1pPr>
              <a:defRPr/>
            </a:lvl1pPr>
          </a:lstStyle>
          <a:p>
            <a:pPr>
              <a:defRPr/>
            </a:pPr>
            <a:endParaRPr lang="ar-EG"/>
          </a:p>
        </p:txBody>
      </p:sp>
      <p:sp>
        <p:nvSpPr>
          <p:cNvPr id="5" name="عنصر نائب لرقم الشريحة 22"/>
          <p:cNvSpPr>
            <a:spLocks noGrp="1"/>
          </p:cNvSpPr>
          <p:nvPr>
            <p:ph type="sldNum" sz="quarter" idx="12"/>
          </p:nvPr>
        </p:nvSpPr>
        <p:spPr/>
        <p:txBody>
          <a:bodyPr/>
          <a:lstStyle>
            <a:lvl1pPr>
              <a:defRPr/>
            </a:lvl1pPr>
          </a:lstStyle>
          <a:p>
            <a:pPr>
              <a:defRPr/>
            </a:pPr>
            <a:fld id="{26D23BFC-16D3-4B71-94AE-93F102DF1B61}" type="slidenum">
              <a:rPr lang="ar-EG"/>
              <a:pPr>
                <a:defRPr/>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3"/>
          <p:cNvSpPr>
            <a:spLocks noGrp="1"/>
          </p:cNvSpPr>
          <p:nvPr>
            <p:ph type="dt" sz="half" idx="10"/>
          </p:nvPr>
        </p:nvSpPr>
        <p:spPr/>
        <p:txBody>
          <a:bodyPr/>
          <a:lstStyle>
            <a:lvl1pPr>
              <a:defRPr/>
            </a:lvl1pPr>
          </a:lstStyle>
          <a:p>
            <a:pPr>
              <a:defRPr/>
            </a:pPr>
            <a:fld id="{0889EC56-4724-44FC-B950-2274701300FA}" type="datetimeFigureOut">
              <a:rPr lang="ar-EG"/>
              <a:pPr>
                <a:defRPr/>
              </a:pPr>
              <a:t>15/07/1438</a:t>
            </a:fld>
            <a:endParaRPr lang="ar-EG"/>
          </a:p>
        </p:txBody>
      </p:sp>
      <p:sp>
        <p:nvSpPr>
          <p:cNvPr id="3" name="عنصر نائب للتذييل 2"/>
          <p:cNvSpPr>
            <a:spLocks noGrp="1"/>
          </p:cNvSpPr>
          <p:nvPr>
            <p:ph type="ftr" sz="quarter" idx="11"/>
          </p:nvPr>
        </p:nvSpPr>
        <p:spPr/>
        <p:txBody>
          <a:bodyPr/>
          <a:lstStyle>
            <a:lvl1pPr>
              <a:defRPr/>
            </a:lvl1pPr>
          </a:lstStyle>
          <a:p>
            <a:pPr>
              <a:defRPr/>
            </a:pPr>
            <a:endParaRPr lang="ar-EG"/>
          </a:p>
        </p:txBody>
      </p:sp>
      <p:sp>
        <p:nvSpPr>
          <p:cNvPr id="4" name="عنصر نائب لرقم الشريحة 22"/>
          <p:cNvSpPr>
            <a:spLocks noGrp="1"/>
          </p:cNvSpPr>
          <p:nvPr>
            <p:ph type="sldNum" sz="quarter" idx="12"/>
          </p:nvPr>
        </p:nvSpPr>
        <p:spPr/>
        <p:txBody>
          <a:bodyPr/>
          <a:lstStyle>
            <a:lvl1pPr>
              <a:defRPr/>
            </a:lvl1pPr>
          </a:lstStyle>
          <a:p>
            <a:pPr>
              <a:defRPr/>
            </a:pPr>
            <a:fld id="{1C077A8A-2966-4F13-B301-F12FCC096756}" type="slidenum">
              <a:rPr lang="ar-EG"/>
              <a:pPr>
                <a:defRPr/>
              </a:pPr>
              <a:t>‹#›</a:t>
            </a:fld>
            <a:endParaRPr lang="ar-EG"/>
          </a:p>
        </p:txBody>
      </p:sp>
      <p:sp>
        <p:nvSpPr>
          <p:cNvPr id="5" name="Rectangle 4"/>
          <p:cNvSpPr/>
          <p:nvPr userDrawn="1"/>
        </p:nvSpPr>
        <p:spPr>
          <a:xfrm>
            <a:off x="0" y="0"/>
            <a:ext cx="2771800" cy="242088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lang="ar-SA" smtClean="0"/>
              <a:t>انقر لتحرير نمط العنوان الرئيسي</a:t>
            </a:r>
            <a:endParaRPr lang="en-US"/>
          </a:p>
        </p:txBody>
      </p:sp>
      <p:sp>
        <p:nvSpPr>
          <p:cNvPr id="3" name="عنصر نائب للنص 2"/>
          <p:cNvSpPr>
            <a:spLocks noGrp="1"/>
          </p:cNvSpPr>
          <p:nvPr>
            <p:ph type="body" idx="2"/>
          </p:nvPr>
        </p:nvSpPr>
        <p:spPr>
          <a:xfrm>
            <a:off x="1135856" y="367664"/>
            <a:ext cx="2438400" cy="5943600"/>
          </a:xfrm>
        </p:spPr>
        <p:txBody>
          <a:bodyPr/>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ar-SA" smtClean="0"/>
              <a:t>انقر لتحرير أنماط النص الرئيسي</a:t>
            </a:r>
          </a:p>
        </p:txBody>
      </p:sp>
      <p:sp>
        <p:nvSpPr>
          <p:cNvPr id="4" name="عنصر نائب للمحتوى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a:xfrm>
            <a:off x="6278563" y="6556375"/>
            <a:ext cx="2133600" cy="301625"/>
          </a:xfrm>
        </p:spPr>
        <p:txBody>
          <a:bodyPr/>
          <a:lstStyle>
            <a:lvl1pPr>
              <a:defRPr sz="900"/>
            </a:lvl1pPr>
          </a:lstStyle>
          <a:p>
            <a:pPr>
              <a:defRPr/>
            </a:pPr>
            <a:fld id="{C843CE88-A6A1-4B9F-A59D-D6B6166A5ADE}" type="datetimeFigureOut">
              <a:rPr lang="ar-EG"/>
              <a:pPr>
                <a:defRPr/>
              </a:pPr>
              <a:t>15/07/1438</a:t>
            </a:fld>
            <a:endParaRPr lang="ar-EG"/>
          </a:p>
        </p:txBody>
      </p:sp>
      <p:sp>
        <p:nvSpPr>
          <p:cNvPr id="6" name="عنصر نائب للتذييل 5"/>
          <p:cNvSpPr>
            <a:spLocks noGrp="1"/>
          </p:cNvSpPr>
          <p:nvPr>
            <p:ph type="ftr" sz="quarter" idx="11"/>
          </p:nvPr>
        </p:nvSpPr>
        <p:spPr>
          <a:xfrm>
            <a:off x="1135063" y="6556375"/>
            <a:ext cx="5143500" cy="301625"/>
          </a:xfrm>
        </p:spPr>
        <p:txBody>
          <a:bodyPr/>
          <a:lstStyle>
            <a:lvl1pPr>
              <a:defRPr sz="900"/>
            </a:lvl1pPr>
          </a:lstStyle>
          <a:p>
            <a:pPr>
              <a:defRPr/>
            </a:pPr>
            <a:endParaRPr lang="ar-EG"/>
          </a:p>
        </p:txBody>
      </p:sp>
      <p:sp>
        <p:nvSpPr>
          <p:cNvPr id="7" name="عنصر نائب لرقم الشريحة 6"/>
          <p:cNvSpPr>
            <a:spLocks noGrp="1"/>
          </p:cNvSpPr>
          <p:nvPr>
            <p:ph type="sldNum" sz="quarter" idx="12"/>
          </p:nvPr>
        </p:nvSpPr>
        <p:spPr>
          <a:xfrm>
            <a:off x="8410575" y="6556375"/>
            <a:ext cx="503238" cy="301625"/>
          </a:xfrm>
        </p:spPr>
        <p:txBody>
          <a:bodyPr/>
          <a:lstStyle>
            <a:lvl1pPr>
              <a:defRPr sz="900"/>
            </a:lvl1pPr>
          </a:lstStyle>
          <a:p>
            <a:pPr>
              <a:defRPr/>
            </a:pPr>
            <a:fld id="{01EB37DA-C933-409D-80AF-7992D7958CE0}" type="slidenum">
              <a:rPr lang="ar-EG"/>
              <a:pPr>
                <a:defRPr/>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138237" y="373966"/>
            <a:ext cx="7333488" cy="5486400"/>
          </a:xfrm>
          <a:solidFill>
            <a:schemeClr val="bg2">
              <a:shade val="50000"/>
            </a:schemeClr>
          </a:solidFill>
        </p:spPr>
        <p:txBody>
          <a:bodyPr>
            <a:normAutofit/>
          </a:bodyPr>
          <a:lstStyle>
            <a:lvl1pPr marL="0" indent="0">
              <a:buNone/>
              <a:defRPr sz="3200"/>
            </a:lvl1pPr>
          </a:lstStyle>
          <a:p>
            <a:pPr lvl="0"/>
            <a:r>
              <a:rPr lang="ar-SA" noProof="0" smtClean="0"/>
              <a:t>انقر فوق الرمز لإضافة صورة</a:t>
            </a:r>
            <a:endParaRPr lang="en-US" noProof="0" dirty="0"/>
          </a:p>
        </p:txBody>
      </p:sp>
      <p:sp>
        <p:nvSpPr>
          <p:cNvPr id="4" name="عنصر نائب للنص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ar-SA" smtClean="0"/>
              <a:t>انقر لتحرير أنماط النص الرئيسي</a:t>
            </a:r>
          </a:p>
        </p:txBody>
      </p:sp>
      <p:sp>
        <p:nvSpPr>
          <p:cNvPr id="5" name="عنصر نائب للتاريخ 4"/>
          <p:cNvSpPr>
            <a:spLocks noGrp="1"/>
          </p:cNvSpPr>
          <p:nvPr>
            <p:ph type="dt" sz="half" idx="10"/>
          </p:nvPr>
        </p:nvSpPr>
        <p:spPr>
          <a:xfrm>
            <a:off x="6108700" y="6556375"/>
            <a:ext cx="2101850" cy="301625"/>
          </a:xfrm>
        </p:spPr>
        <p:txBody>
          <a:bodyPr/>
          <a:lstStyle>
            <a:lvl1pPr>
              <a:defRPr sz="900"/>
            </a:lvl1pPr>
          </a:lstStyle>
          <a:p>
            <a:pPr>
              <a:defRPr/>
            </a:pPr>
            <a:fld id="{10E1DDEA-A14B-4E1F-8FDE-CF38468D0892}" type="datetimeFigureOut">
              <a:rPr lang="ar-EG"/>
              <a:pPr>
                <a:defRPr/>
              </a:pPr>
              <a:t>15/07/1438</a:t>
            </a:fld>
            <a:endParaRPr lang="ar-EG"/>
          </a:p>
        </p:txBody>
      </p:sp>
      <p:sp>
        <p:nvSpPr>
          <p:cNvPr id="6" name="عنصر نائب للتذييل 5"/>
          <p:cNvSpPr>
            <a:spLocks noGrp="1"/>
          </p:cNvSpPr>
          <p:nvPr>
            <p:ph type="ftr" sz="quarter" idx="11"/>
          </p:nvPr>
        </p:nvSpPr>
        <p:spPr>
          <a:xfrm>
            <a:off x="1169988" y="6557963"/>
            <a:ext cx="4948237" cy="301625"/>
          </a:xfrm>
        </p:spPr>
        <p:txBody>
          <a:bodyPr/>
          <a:lstStyle>
            <a:lvl1pPr>
              <a:defRPr sz="900"/>
            </a:lvl1pPr>
          </a:lstStyle>
          <a:p>
            <a:pPr>
              <a:defRPr/>
            </a:pPr>
            <a:endParaRPr lang="ar-EG"/>
          </a:p>
        </p:txBody>
      </p:sp>
      <p:sp>
        <p:nvSpPr>
          <p:cNvPr id="7" name="عنصر نائب لرقم الشريحة 6"/>
          <p:cNvSpPr>
            <a:spLocks noGrp="1"/>
          </p:cNvSpPr>
          <p:nvPr>
            <p:ph type="sldNum" sz="quarter" idx="12"/>
          </p:nvPr>
        </p:nvSpPr>
        <p:spPr>
          <a:xfrm>
            <a:off x="8216900" y="6556375"/>
            <a:ext cx="366713" cy="301625"/>
          </a:xfrm>
        </p:spPr>
        <p:txBody>
          <a:bodyPr/>
          <a:lstStyle>
            <a:lvl1pPr algn="ctr">
              <a:defRPr sz="900"/>
            </a:lvl1pPr>
          </a:lstStyle>
          <a:p>
            <a:pPr>
              <a:defRPr/>
            </a:pPr>
            <a:fld id="{D8EDD488-3A75-471D-85FC-F0DF9A74B039}" type="slidenum">
              <a:rPr lang="ar-EG"/>
              <a:pPr>
                <a:defRPr/>
              </a:pPr>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1" name="مثلث قائم الزاوية 10"/>
          <p:cNvSpPr/>
          <p:nvPr/>
        </p:nvSpPr>
        <p:spPr>
          <a:xfrm>
            <a:off x="6350" y="14288"/>
            <a:ext cx="9131300" cy="6837362"/>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رابط مستقيم 7"/>
          <p:cNvCxnSpPr/>
          <p:nvPr/>
        </p:nvCxnSpPr>
        <p:spPr>
          <a:xfrm>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رابط مستقيم 8"/>
          <p:cNvCxnSpPr/>
          <p:nvPr/>
        </p:nvCxnSpPr>
        <p:spPr>
          <a:xfrm rot="10800000" flipV="1">
            <a:off x="6469063" y="4948238"/>
            <a:ext cx="2673350" cy="1900237"/>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عنصر نائب للعنوان 21"/>
          <p:cNvSpPr>
            <a:spLocks noGrp="1"/>
          </p:cNvSpPr>
          <p:nvPr>
            <p:ph type="title"/>
          </p:nvPr>
        </p:nvSpPr>
        <p:spPr>
          <a:xfrm>
            <a:off x="457200" y="268288"/>
            <a:ext cx="8229600" cy="1398587"/>
          </a:xfrm>
          <a:prstGeom prst="rect">
            <a:avLst/>
          </a:prstGeom>
        </p:spPr>
        <p:txBody>
          <a:bodyPr vert="horz" wrap="square" lIns="91440" tIns="45720" rIns="91440" bIns="45720" numCol="1" anchor="ctr" anchorCtr="0" compatLnSpc="1">
            <a:prstTxWarp prst="textNoShape">
              <a:avLst/>
            </a:prstTxWarp>
            <a:normAutofit/>
          </a:bodyPr>
          <a:lstStyle/>
          <a:p>
            <a:pPr lvl="0"/>
            <a:r>
              <a:rPr lang="ar-SA" smtClean="0"/>
              <a:t>انقر لتحرير نمط العنوان الرئيسي</a:t>
            </a:r>
          </a:p>
        </p:txBody>
      </p:sp>
      <p:sp>
        <p:nvSpPr>
          <p:cNvPr id="1030" name="عنصر نائب للنص 12"/>
          <p:cNvSpPr>
            <a:spLocks noGrp="1"/>
          </p:cNvSpPr>
          <p:nvPr>
            <p:ph type="body" idx="1"/>
          </p:nvPr>
        </p:nvSpPr>
        <p:spPr bwMode="auto">
          <a:xfrm>
            <a:off x="457200" y="1882775"/>
            <a:ext cx="8229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14" name="عنصر نائب للتاريخ 13"/>
          <p:cNvSpPr>
            <a:spLocks noGrp="1"/>
          </p:cNvSpPr>
          <p:nvPr>
            <p:ph type="dt" sz="half" idx="2"/>
          </p:nvPr>
        </p:nvSpPr>
        <p:spPr>
          <a:xfrm>
            <a:off x="4791075" y="6481763"/>
            <a:ext cx="2133600" cy="301625"/>
          </a:xfrm>
          <a:prstGeom prst="rect">
            <a:avLst/>
          </a:prstGeom>
        </p:spPr>
        <p:txBody>
          <a:bodyPr vert="horz" anchor="b"/>
          <a:lstStyle>
            <a:lvl1pPr algn="l" eaLnBrk="1" fontAlgn="auto" latinLnBrk="0" hangingPunct="1">
              <a:spcBef>
                <a:spcPts val="0"/>
              </a:spcBef>
              <a:spcAft>
                <a:spcPts val="0"/>
              </a:spcAft>
              <a:defRPr kumimoji="0" sz="1000" b="0">
                <a:solidFill>
                  <a:schemeClr val="tx1"/>
                </a:solidFill>
                <a:latin typeface="+mn-lt"/>
                <a:cs typeface="+mn-cs"/>
              </a:defRPr>
            </a:lvl1pPr>
          </a:lstStyle>
          <a:p>
            <a:pPr>
              <a:defRPr/>
            </a:pPr>
            <a:fld id="{D14EC183-FF6A-49FF-903F-AFBBA012036C}" type="datetimeFigureOut">
              <a:rPr lang="ar-EG"/>
              <a:pPr>
                <a:defRPr/>
              </a:pPr>
              <a:t>15/07/1438</a:t>
            </a:fld>
            <a:endParaRPr lang="ar-EG"/>
          </a:p>
        </p:txBody>
      </p:sp>
      <p:sp>
        <p:nvSpPr>
          <p:cNvPr id="3" name="عنصر نائب للتذييل 2"/>
          <p:cNvSpPr>
            <a:spLocks noGrp="1"/>
          </p:cNvSpPr>
          <p:nvPr>
            <p:ph type="ftr" sz="quarter" idx="3"/>
          </p:nvPr>
        </p:nvSpPr>
        <p:spPr>
          <a:xfrm>
            <a:off x="457200" y="6481763"/>
            <a:ext cx="4259263" cy="3016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lstStyle>
          <a:p>
            <a:pPr>
              <a:defRPr/>
            </a:pPr>
            <a:endParaRPr lang="ar-EG"/>
          </a:p>
        </p:txBody>
      </p:sp>
      <p:sp>
        <p:nvSpPr>
          <p:cNvPr id="23" name="عنصر نائب لرقم الشريحة 22"/>
          <p:cNvSpPr>
            <a:spLocks noGrp="1"/>
          </p:cNvSpPr>
          <p:nvPr>
            <p:ph type="sldNum" sz="quarter" idx="4"/>
          </p:nvPr>
        </p:nvSpPr>
        <p:spPr>
          <a:xfrm>
            <a:off x="7589838" y="6481763"/>
            <a:ext cx="503237" cy="301625"/>
          </a:xfrm>
          <a:prstGeom prst="rect">
            <a:avLst/>
          </a:prstGeom>
        </p:spPr>
        <p:txBody>
          <a:bodyPr vert="horz" anchor="b"/>
          <a:lstStyle>
            <a:lvl1pPr algn="ctr" eaLnBrk="1" fontAlgn="auto" latinLnBrk="0" hangingPunct="1">
              <a:spcBef>
                <a:spcPts val="0"/>
              </a:spcBef>
              <a:spcAft>
                <a:spcPts val="0"/>
              </a:spcAft>
              <a:defRPr kumimoji="0" sz="1200">
                <a:solidFill>
                  <a:schemeClr val="tx1"/>
                </a:solidFill>
                <a:latin typeface="+mn-lt"/>
                <a:cs typeface="+mn-cs"/>
              </a:defRPr>
            </a:lvl1pPr>
          </a:lstStyle>
          <a:p>
            <a:pPr>
              <a:defRPr/>
            </a:pPr>
            <a:fld id="{54564BB7-E72B-41EA-A53F-E9A208FD3FBB}" type="slidenum">
              <a:rPr lang="ar-EG"/>
              <a:pPr>
                <a:defRPr/>
              </a:pPr>
              <a:t>‹#›</a:t>
            </a:fld>
            <a:endParaRPr lang="ar-EG"/>
          </a:p>
        </p:txBody>
      </p:sp>
    </p:spTree>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1" r:id="rId4"/>
    <p:sldLayoutId id="2147483779" r:id="rId5"/>
    <p:sldLayoutId id="2147483772" r:id="rId6"/>
    <p:sldLayoutId id="2147483773" r:id="rId7"/>
    <p:sldLayoutId id="2147483780" r:id="rId8"/>
    <p:sldLayoutId id="2147483781" r:id="rId9"/>
    <p:sldLayoutId id="2147483774" r:id="rId10"/>
    <p:sldLayoutId id="2147483775" r:id="rId11"/>
  </p:sldLayoutIdLst>
  <p:txStyles>
    <p:titleStyle>
      <a:lvl1pPr marL="484188" indent="-484188" algn="l" rtl="1" eaLnBrk="0" fontAlgn="base" hangingPunct="0">
        <a:spcBef>
          <a:spcPct val="0"/>
        </a:spcBef>
        <a:spcAft>
          <a:spcPct val="0"/>
        </a:spcAft>
        <a:defRPr sz="4200" kern="1200">
          <a:ln w="6350">
            <a:solidFill>
              <a:schemeClr val="accent1">
                <a:shade val="43000"/>
              </a:schemeClr>
            </a:solidFill>
          </a:ln>
          <a:solidFill>
            <a:srgbClr val="749CDC"/>
          </a:solidFill>
          <a:effectLst>
            <a:outerShdw blurRad="26000" dist="26000" dir="14500000" algn="tl" rotWithShape="0">
              <a:srgbClr val="000000">
                <a:alpha val="40000"/>
              </a:srgbClr>
            </a:outerShdw>
          </a:effectLst>
          <a:latin typeface="+mj-lt"/>
          <a:ea typeface="+mj-ea"/>
          <a:cs typeface="+mj-cs"/>
        </a:defRPr>
      </a:lvl1pPr>
      <a:lvl2pPr marL="484188" indent="-484188" algn="l" rtl="1" eaLnBrk="0" fontAlgn="base" hangingPunct="0">
        <a:spcBef>
          <a:spcPct val="0"/>
        </a:spcBef>
        <a:spcAft>
          <a:spcPct val="0"/>
        </a:spcAft>
        <a:defRPr sz="4200">
          <a:solidFill>
            <a:srgbClr val="749CDC"/>
          </a:solidFill>
          <a:latin typeface="Arial" pitchFamily="34" charset="0"/>
          <a:cs typeface="Arial" pitchFamily="34" charset="0"/>
        </a:defRPr>
      </a:lvl2pPr>
      <a:lvl3pPr marL="484188" indent="-484188" algn="l" rtl="1" eaLnBrk="0" fontAlgn="base" hangingPunct="0">
        <a:spcBef>
          <a:spcPct val="0"/>
        </a:spcBef>
        <a:spcAft>
          <a:spcPct val="0"/>
        </a:spcAft>
        <a:defRPr sz="4200">
          <a:solidFill>
            <a:srgbClr val="749CDC"/>
          </a:solidFill>
          <a:latin typeface="Arial" pitchFamily="34" charset="0"/>
          <a:cs typeface="Arial" pitchFamily="34" charset="0"/>
        </a:defRPr>
      </a:lvl3pPr>
      <a:lvl4pPr marL="484188" indent="-484188" algn="l" rtl="1" eaLnBrk="0" fontAlgn="base" hangingPunct="0">
        <a:spcBef>
          <a:spcPct val="0"/>
        </a:spcBef>
        <a:spcAft>
          <a:spcPct val="0"/>
        </a:spcAft>
        <a:defRPr sz="4200">
          <a:solidFill>
            <a:srgbClr val="749CDC"/>
          </a:solidFill>
          <a:latin typeface="Arial" pitchFamily="34" charset="0"/>
          <a:cs typeface="Arial" pitchFamily="34" charset="0"/>
        </a:defRPr>
      </a:lvl4pPr>
      <a:lvl5pPr marL="484188" indent="-484188" algn="l" rtl="1" eaLnBrk="0" fontAlgn="base" hangingPunct="0">
        <a:spcBef>
          <a:spcPct val="0"/>
        </a:spcBef>
        <a:spcAft>
          <a:spcPct val="0"/>
        </a:spcAft>
        <a:defRPr sz="4200">
          <a:solidFill>
            <a:srgbClr val="749CDC"/>
          </a:solidFill>
          <a:latin typeface="Arial" pitchFamily="34" charset="0"/>
          <a:cs typeface="Arial" pitchFamily="34" charset="0"/>
        </a:defRPr>
      </a:lvl5pPr>
      <a:lvl6pPr marL="941388" indent="-484188" algn="l" rtl="1" fontAlgn="base">
        <a:spcBef>
          <a:spcPct val="0"/>
        </a:spcBef>
        <a:spcAft>
          <a:spcPct val="0"/>
        </a:spcAft>
        <a:defRPr sz="4200">
          <a:solidFill>
            <a:srgbClr val="749CDC"/>
          </a:solidFill>
          <a:latin typeface="Arial" pitchFamily="34" charset="0"/>
          <a:cs typeface="Arial" pitchFamily="34" charset="0"/>
        </a:defRPr>
      </a:lvl6pPr>
      <a:lvl7pPr marL="1398588" indent="-484188" algn="l" rtl="1" fontAlgn="base">
        <a:spcBef>
          <a:spcPct val="0"/>
        </a:spcBef>
        <a:spcAft>
          <a:spcPct val="0"/>
        </a:spcAft>
        <a:defRPr sz="4200">
          <a:solidFill>
            <a:srgbClr val="749CDC"/>
          </a:solidFill>
          <a:latin typeface="Arial" pitchFamily="34" charset="0"/>
          <a:cs typeface="Arial" pitchFamily="34" charset="0"/>
        </a:defRPr>
      </a:lvl7pPr>
      <a:lvl8pPr marL="1855788" indent="-484188" algn="l" rtl="1" fontAlgn="base">
        <a:spcBef>
          <a:spcPct val="0"/>
        </a:spcBef>
        <a:spcAft>
          <a:spcPct val="0"/>
        </a:spcAft>
        <a:defRPr sz="4200">
          <a:solidFill>
            <a:srgbClr val="749CDC"/>
          </a:solidFill>
          <a:latin typeface="Arial" pitchFamily="34" charset="0"/>
          <a:cs typeface="Arial" pitchFamily="34" charset="0"/>
        </a:defRPr>
      </a:lvl8pPr>
      <a:lvl9pPr marL="2312988" indent="-484188" algn="l" rtl="1" fontAlgn="base">
        <a:spcBef>
          <a:spcPct val="0"/>
        </a:spcBef>
        <a:spcAft>
          <a:spcPct val="0"/>
        </a:spcAft>
        <a:defRPr sz="4200">
          <a:solidFill>
            <a:srgbClr val="749CDC"/>
          </a:solidFill>
          <a:latin typeface="Arial" pitchFamily="34" charset="0"/>
          <a:cs typeface="Arial" pitchFamily="34" charset="0"/>
        </a:defRPr>
      </a:lvl9pPr>
    </p:titleStyle>
    <p:bodyStyle>
      <a:lvl1pPr marL="447675" indent="-382588" algn="r" rtl="1"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822325" indent="-285750" algn="r" rtl="1" eaLnBrk="0" fontAlgn="base" hangingPunct="0">
        <a:spcBef>
          <a:spcPct val="20000"/>
        </a:spcBef>
        <a:spcAft>
          <a:spcPct val="0"/>
        </a:spcAft>
        <a:buClr>
          <a:schemeClr val="accent1"/>
        </a:buClr>
        <a:buSzPct val="95000"/>
        <a:buFont typeface="Verdana" pitchFamily="34" charset="0"/>
        <a:buChar char="›"/>
        <a:defRPr sz="2600" kern="1200">
          <a:solidFill>
            <a:schemeClr val="tx1"/>
          </a:solidFill>
          <a:latin typeface="+mn-lt"/>
          <a:ea typeface="+mn-ea"/>
          <a:cs typeface="+mn-cs"/>
        </a:defRPr>
      </a:lvl2pPr>
      <a:lvl3pPr marL="1104900" indent="-228600" algn="r" rtl="1" eaLnBrk="0" fontAlgn="base" hangingPunct="0">
        <a:spcBef>
          <a:spcPct val="20000"/>
        </a:spcBef>
        <a:spcAft>
          <a:spcPct val="0"/>
        </a:spcAft>
        <a:buClr>
          <a:schemeClr val="accent1"/>
        </a:buClr>
        <a:buFont typeface="Wingdings 2" pitchFamily="18" charset="2"/>
        <a:buChar char=""/>
        <a:defRPr sz="2400" kern="1200">
          <a:solidFill>
            <a:schemeClr val="tx1"/>
          </a:solidFill>
          <a:latin typeface="+mn-lt"/>
          <a:ea typeface="+mn-ea"/>
          <a:cs typeface="+mn-cs"/>
        </a:defRPr>
      </a:lvl3pPr>
      <a:lvl4pPr marL="1371600" indent="-209550" algn="r" rtl="1" eaLnBrk="0" fontAlgn="base" hangingPunct="0">
        <a:spcBef>
          <a:spcPct val="20000"/>
        </a:spcBef>
        <a:spcAft>
          <a:spcPct val="0"/>
        </a:spcAft>
        <a:buClr>
          <a:schemeClr val="accent1"/>
        </a:buClr>
        <a:buFont typeface="Wingdings 2" pitchFamily="18" charset="2"/>
        <a:buChar char=""/>
        <a:defRPr sz="2000" kern="1200">
          <a:solidFill>
            <a:schemeClr val="tx1"/>
          </a:solidFill>
          <a:latin typeface="+mn-lt"/>
          <a:ea typeface="+mn-ea"/>
          <a:cs typeface="+mn-cs"/>
        </a:defRPr>
      </a:lvl4pPr>
      <a:lvl5pPr marL="1600200" indent="-209550" algn="r" rtl="1" eaLnBrk="0" fontAlgn="base" hangingPunct="0">
        <a:spcBef>
          <a:spcPct val="20000"/>
        </a:spcBef>
        <a:spcAft>
          <a:spcPct val="0"/>
        </a:spcAft>
        <a:buClr>
          <a:srgbClr val="97ACD0"/>
        </a:buClr>
        <a:buFont typeface="Wingdings 2" pitchFamily="18" charset="2"/>
        <a:buChar char=""/>
        <a:defRPr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00808"/>
            <a:ext cx="8229600" cy="4572000"/>
          </a:xfrm>
        </p:spPr>
        <p:txBody>
          <a:bodyPr/>
          <a:lstStyle/>
          <a:p>
            <a:r>
              <a:rPr lang="ar-EG" sz="2800"/>
              <a:t>في المرحلة الأولي، المرحلة الهلينية، التي تبدأ بطاليس، وتنتهي بموت الإسكندر الأكبر عام 323ق.م. تطورت الفلسفة في بلاد الإغريق وفي مراكز شتى بالتعاقب؛ وجاء هذا التعاقب مناظرًا للتقلبات السياسية. فقد رأت الفلسفة النور في القرن السادس في منطقة </a:t>
            </a:r>
            <a:r>
              <a:rPr lang="ar-EG" sz="2800" b="1"/>
              <a:t>أيونيا</a:t>
            </a:r>
            <a:r>
              <a:rPr lang="ar-EG" sz="2800"/>
              <a:t> (</a:t>
            </a:r>
            <a:r>
              <a:rPr lang="en-US" sz="2800"/>
              <a:t>Ionia</a:t>
            </a:r>
            <a:r>
              <a:rPr lang="ar-EG" sz="2800"/>
              <a:t>)، في المدن البحرية التي اشتهرت عصرئذٍ بغناها وتجارتها. وابتداءً من عام 546ق.م. وقعت </a:t>
            </a:r>
            <a:r>
              <a:rPr lang="ar-EG" sz="2800" b="1"/>
              <a:t>أيونيا</a:t>
            </a:r>
            <a:r>
              <a:rPr lang="ar-EG" sz="2800"/>
              <a:t> تحت الاحتلال الفارسي، ودُمرت مدينتها الكبرى </a:t>
            </a:r>
            <a:r>
              <a:rPr lang="ar-EG" sz="2800" b="1"/>
              <a:t>مَلَطِيَّة </a:t>
            </a:r>
            <a:r>
              <a:rPr lang="ar-EG" sz="2800"/>
              <a:t>(</a:t>
            </a:r>
            <a:r>
              <a:rPr lang="en-US" sz="2800"/>
              <a:t>Miletus</a:t>
            </a:r>
            <a:r>
              <a:rPr lang="ar-EG" sz="2800"/>
              <a:t>) عام 494. وانتقل مركز الحياة الفكرية فوجدت الفلسفة مستقرًا لها في </a:t>
            </a:r>
            <a:r>
              <a:rPr lang="ar-EG" sz="2800" b="1"/>
              <a:t>إيطاليا الجنوبية وصقلية</a:t>
            </a:r>
            <a:r>
              <a:rPr lang="ar-EG" sz="2800"/>
              <a:t>. أخيرًا، غداة الحروب الميدية، وفي زمن </a:t>
            </a:r>
            <a:r>
              <a:rPr lang="ar-EG" sz="2800" b="1"/>
              <a:t>بركليس</a:t>
            </a:r>
            <a:r>
              <a:rPr lang="ar-EG" sz="2800"/>
              <a:t>، المُتَوَفَّى ع</a:t>
            </a:r>
            <a:r>
              <a:rPr lang="ar-SA" sz="2800"/>
              <a:t>ـ</a:t>
            </a:r>
            <a:r>
              <a:rPr lang="ar-EG" sz="2800"/>
              <a:t>ام 429، صارت </a:t>
            </a:r>
            <a:r>
              <a:rPr lang="ar-EG" sz="2800" b="1"/>
              <a:t>أثينا</a:t>
            </a:r>
            <a:r>
              <a:rPr lang="ar-EG" sz="2800"/>
              <a:t> عاصمةً فكرية لليونان وعاصمةً في الوقت نفسه للإمبراطورية البحرية الجديدة.</a:t>
            </a:r>
            <a:endParaRPr lang="en-US" sz="2800"/>
          </a:p>
          <a:p>
            <a:endParaRPr lang="en-US" sz="2800"/>
          </a:p>
        </p:txBody>
      </p:sp>
      <p:sp>
        <p:nvSpPr>
          <p:cNvPr id="4" name="Title 3"/>
          <p:cNvSpPr>
            <a:spLocks noGrp="1"/>
          </p:cNvSpPr>
          <p:nvPr>
            <p:ph type="title"/>
          </p:nvPr>
        </p:nvSpPr>
        <p:spPr>
          <a:xfrm>
            <a:off x="3390296" y="476672"/>
            <a:ext cx="5293096" cy="864096"/>
          </a:xfrm>
        </p:spPr>
        <p:txBody>
          <a:bodyPr>
            <a:normAutofit/>
          </a:bodyPr>
          <a:lstStyle/>
          <a:p>
            <a:pPr algn="ctr"/>
            <a:r>
              <a:rPr lang="ar-EG" sz="3000" dirty="0" smtClean="0">
                <a:effectLst/>
              </a:rPr>
              <a:t>المقدمة</a:t>
            </a:r>
            <a:endParaRPr lang="ar-EG" sz="3000" dirty="0">
              <a:effectLst/>
            </a:endParaRPr>
          </a:p>
        </p:txBody>
      </p:sp>
    </p:spTree>
    <p:extLst>
      <p:ext uri="{BB962C8B-B14F-4D97-AF65-F5344CB8AC3E}">
        <p14:creationId xmlns:p14="http://schemas.microsoft.com/office/powerpoint/2010/main" val="3849768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627784" y="988415"/>
            <a:ext cx="5626968" cy="685798"/>
          </a:xfrm>
        </p:spPr>
        <p:txBody>
          <a:bodyPr>
            <a:normAutofit/>
          </a:bodyPr>
          <a:lstStyle/>
          <a:p>
            <a:pPr algn="ctr"/>
            <a:r>
              <a:rPr lang="ar-EG" sz="3000" b="1" u="sng" dirty="0" smtClean="0"/>
              <a:t>2- </a:t>
            </a:r>
            <a:r>
              <a:rPr lang="ar-SA" sz="3000" b="1" u="sng" dirty="0" smtClean="0"/>
              <a:t>كل شيء مملوء بالآلهة</a:t>
            </a:r>
            <a:endParaRPr lang="ar-EG" sz="3000" dirty="0"/>
          </a:p>
        </p:txBody>
      </p:sp>
      <p:sp>
        <p:nvSpPr>
          <p:cNvPr id="5" name="Content Placeholder 4"/>
          <p:cNvSpPr>
            <a:spLocks noGrp="1"/>
          </p:cNvSpPr>
          <p:nvPr>
            <p:ph idx="1"/>
          </p:nvPr>
        </p:nvSpPr>
        <p:spPr>
          <a:xfrm>
            <a:off x="518864" y="2313384"/>
            <a:ext cx="8229600" cy="3059832"/>
          </a:xfrm>
        </p:spPr>
        <p:txBody>
          <a:bodyPr>
            <a:noAutofit/>
          </a:bodyPr>
          <a:lstStyle/>
          <a:p>
            <a:pPr marL="65087" indent="0">
              <a:buNone/>
            </a:pPr>
            <a:r>
              <a:rPr lang="ar-SA" sz="2800" dirty="0" smtClean="0"/>
              <a:t>"</a:t>
            </a:r>
            <a:r>
              <a:rPr lang="ar-SA" sz="2800" b="1" dirty="0" smtClean="0"/>
              <a:t>كل شيء مملوء بالآلهة</a:t>
            </a:r>
            <a:r>
              <a:rPr lang="ar-SA" sz="2800" dirty="0" smtClean="0"/>
              <a:t>”</a:t>
            </a:r>
            <a:r>
              <a:rPr lang="ar-EG" sz="2800" dirty="0" smtClean="0"/>
              <a:t> </a:t>
            </a:r>
            <a:r>
              <a:rPr lang="ar-SA" sz="2800" dirty="0" smtClean="0"/>
              <a:t> </a:t>
            </a:r>
            <a:r>
              <a:rPr lang="en-US" sz="2800" dirty="0" err="1" smtClean="0"/>
              <a:t>panta</a:t>
            </a:r>
            <a:r>
              <a:rPr lang="en-US" sz="2800" dirty="0" smtClean="0"/>
              <a:t> </a:t>
            </a:r>
            <a:r>
              <a:rPr lang="en-US" sz="2800" dirty="0" err="1" smtClean="0"/>
              <a:t>plere</a:t>
            </a:r>
            <a:r>
              <a:rPr lang="en-US" sz="2800" dirty="0" smtClean="0"/>
              <a:t> </a:t>
            </a:r>
            <a:r>
              <a:rPr lang="en-US" sz="2800" dirty="0" err="1" smtClean="0"/>
              <a:t>theon</a:t>
            </a:r>
            <a:r>
              <a:rPr lang="en-US" sz="2800" dirty="0" smtClean="0"/>
              <a:t>= </a:t>
            </a:r>
            <a:r>
              <a:rPr lang="en-US" sz="2800" dirty="0" smtClean="0">
                <a:latin typeface="Sgreek" pitchFamily="2" charset="2"/>
              </a:rPr>
              <a:t>pa/</a:t>
            </a:r>
            <a:r>
              <a:rPr lang="en-US" sz="2800" dirty="0" err="1" smtClean="0">
                <a:latin typeface="Sgreek" pitchFamily="2" charset="2"/>
              </a:rPr>
              <a:t>nta</a:t>
            </a:r>
            <a:r>
              <a:rPr lang="en-US" sz="2800" dirty="0" smtClean="0">
                <a:latin typeface="Sgreek" pitchFamily="2" charset="2"/>
              </a:rPr>
              <a:t> </a:t>
            </a:r>
            <a:r>
              <a:rPr lang="en-US" sz="2800" dirty="0" err="1" smtClean="0">
                <a:latin typeface="Sgreek" pitchFamily="2" charset="2"/>
              </a:rPr>
              <a:t>plh</a:t>
            </a:r>
            <a:r>
              <a:rPr lang="en-US" sz="2800" dirty="0" smtClean="0">
                <a:latin typeface="Sgreek" pitchFamily="2" charset="2"/>
              </a:rPr>
              <a:t>/</a:t>
            </a:r>
            <a:r>
              <a:rPr lang="en-US" sz="2800" dirty="0" err="1" smtClean="0">
                <a:latin typeface="Sgreek" pitchFamily="2" charset="2"/>
              </a:rPr>
              <a:t>rh</a:t>
            </a:r>
            <a:r>
              <a:rPr lang="en-US" sz="2800" dirty="0" smtClean="0">
                <a:latin typeface="Sgreek" pitchFamily="2" charset="2"/>
              </a:rPr>
              <a:t> </a:t>
            </a:r>
            <a:r>
              <a:rPr lang="en-US" sz="2800" dirty="0" err="1" smtClean="0">
                <a:latin typeface="Sgreek" pitchFamily="2" charset="2"/>
              </a:rPr>
              <a:t>qewn</a:t>
            </a:r>
            <a:r>
              <a:rPr lang="ar-EG" sz="2800" dirty="0" smtClean="0">
                <a:latin typeface="Sgreek" pitchFamily="2" charset="2"/>
              </a:rPr>
              <a:t>.</a:t>
            </a:r>
          </a:p>
          <a:p>
            <a:pPr marL="65087" indent="0">
              <a:buNone/>
            </a:pPr>
            <a:r>
              <a:rPr lang="ar-EG" sz="2800" dirty="0" smtClean="0"/>
              <a:t>كما اقتبس </a:t>
            </a:r>
            <a:r>
              <a:rPr lang="ar-EG" sz="2800" b="1" dirty="0" smtClean="0"/>
              <a:t>أفلاطون</a:t>
            </a:r>
            <a:r>
              <a:rPr lang="ar-EG" sz="2800" dirty="0" smtClean="0"/>
              <a:t> في "</a:t>
            </a:r>
            <a:r>
              <a:rPr lang="ar-EG" sz="2800" b="1" dirty="0" smtClean="0"/>
              <a:t>القوانين</a:t>
            </a:r>
            <a:r>
              <a:rPr lang="ar-EG" sz="2800" dirty="0" smtClean="0"/>
              <a:t>" دون أن يذكر اسم طاليس صراحة، وكما روى </a:t>
            </a:r>
            <a:r>
              <a:rPr lang="ar-EG" sz="2800" b="1" dirty="0" smtClean="0"/>
              <a:t>أرسطوطاليس</a:t>
            </a:r>
            <a:r>
              <a:rPr lang="ar-EG" sz="2800" dirty="0" smtClean="0"/>
              <a:t> في كتابه "</a:t>
            </a:r>
            <a:r>
              <a:rPr lang="ar-EG" sz="2800" b="1" dirty="0" smtClean="0"/>
              <a:t>في</a:t>
            </a:r>
            <a:r>
              <a:rPr lang="ar-EG" sz="2800" dirty="0" smtClean="0"/>
              <a:t> </a:t>
            </a:r>
            <a:r>
              <a:rPr lang="ar-EG" sz="2800" b="1" dirty="0" smtClean="0"/>
              <a:t>النفس</a:t>
            </a:r>
            <a:r>
              <a:rPr lang="ar-EG" sz="2800" dirty="0" smtClean="0"/>
              <a:t>" </a:t>
            </a:r>
            <a:r>
              <a:rPr lang="ar-SA" sz="2800" dirty="0" smtClean="0"/>
              <a:t>" إن للعالم نفسًا وإنه حافل بالآلهة"</a:t>
            </a:r>
            <a:endParaRPr lang="ar-EG" sz="2800" b="1" dirty="0" smtClean="0"/>
          </a:p>
          <a:p>
            <a:pPr marL="65087" indent="0">
              <a:buNone/>
            </a:pPr>
            <a:endParaRPr lang="ar-EG"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03848" y="764704"/>
            <a:ext cx="4906888" cy="757806"/>
          </a:xfrm>
        </p:spPr>
        <p:txBody>
          <a:bodyPr>
            <a:normAutofit/>
          </a:bodyPr>
          <a:lstStyle/>
          <a:p>
            <a:pPr algn="ctr"/>
            <a:r>
              <a:rPr lang="ar-EG" sz="3000" dirty="0" smtClean="0"/>
              <a:t>3- مشكلة حجر المغناطيس</a:t>
            </a:r>
            <a:endParaRPr lang="ar-EG" sz="3000" dirty="0"/>
          </a:p>
        </p:txBody>
      </p:sp>
      <p:sp>
        <p:nvSpPr>
          <p:cNvPr id="5" name="Content Placeholder 4"/>
          <p:cNvSpPr>
            <a:spLocks noGrp="1"/>
          </p:cNvSpPr>
          <p:nvPr>
            <p:ph idx="1"/>
          </p:nvPr>
        </p:nvSpPr>
        <p:spPr>
          <a:xfrm>
            <a:off x="457200" y="2385392"/>
            <a:ext cx="8229600" cy="3059832"/>
          </a:xfrm>
        </p:spPr>
        <p:txBody>
          <a:bodyPr/>
          <a:lstStyle/>
          <a:p>
            <a:r>
              <a:rPr lang="ar-EG" sz="2800" b="1" dirty="0" smtClean="0"/>
              <a:t>كانت ظاهرة المغناطيس محل استغراب اليونان واستعجابهم وحالوا إعمال خيالهم وقدراتهم العقلية لحل تلك المعضلة، حتى جاء طاليس وتناول مشكلة حجر المغناطيس فقال:</a:t>
            </a:r>
          </a:p>
          <a:p>
            <a:r>
              <a:rPr lang="ar-EG" sz="2800" b="1" dirty="0" smtClean="0"/>
              <a:t>"إن في حجر المغناطيس حياة</a:t>
            </a:r>
            <a:r>
              <a:rPr lang="ar-SA" sz="2800" b="1" dirty="0" smtClean="0"/>
              <a:t>ً</a:t>
            </a:r>
            <a:r>
              <a:rPr lang="ar-EG" sz="2800" b="1" dirty="0" smtClean="0"/>
              <a:t> أو نفسًا لأنه يجذب الحديد</a:t>
            </a:r>
            <a:r>
              <a:rPr lang="ar-SA" sz="2800" dirty="0" smtClean="0"/>
              <a:t>“</a:t>
            </a:r>
            <a:endParaRPr lang="ar-EG" sz="2800" dirty="0" smtClean="0"/>
          </a:p>
          <a:p>
            <a:r>
              <a:rPr lang="ar-EG" sz="2800" b="1" dirty="0"/>
              <a:t>فإن ذلك قد يعني بأن كل شيء حي، وكل شيء فيه نفس، وهو تفسير لا نقبله إلا على مضض</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942479" y="601812"/>
            <a:ext cx="5573642" cy="785216"/>
          </a:xfrm>
        </p:spPr>
        <p:txBody>
          <a:bodyPr>
            <a:normAutofit/>
          </a:bodyPr>
          <a:lstStyle/>
          <a:p>
            <a:pPr algn="ctr"/>
            <a:r>
              <a:rPr lang="ar-EG" sz="3000" dirty="0" smtClean="0"/>
              <a:t>ج- تحليل نقدي لفلسفة </a:t>
            </a:r>
            <a:r>
              <a:rPr lang="ar-EG" sz="3000" dirty="0" err="1" smtClean="0"/>
              <a:t>طاليس</a:t>
            </a:r>
            <a:endParaRPr lang="ar-EG" sz="3000" dirty="0"/>
          </a:p>
        </p:txBody>
      </p:sp>
      <p:sp>
        <p:nvSpPr>
          <p:cNvPr id="3" name="عنصر نائب للمحتوى 2"/>
          <p:cNvSpPr>
            <a:spLocks noGrp="1"/>
          </p:cNvSpPr>
          <p:nvPr>
            <p:ph idx="1"/>
          </p:nvPr>
        </p:nvSpPr>
        <p:spPr>
          <a:xfrm>
            <a:off x="457200" y="2169368"/>
            <a:ext cx="8229600" cy="4572000"/>
          </a:xfrm>
        </p:spPr>
        <p:txBody>
          <a:bodyPr/>
          <a:lstStyle/>
          <a:p>
            <a:r>
              <a:rPr lang="ar-SA" sz="2800" dirty="0" smtClean="0"/>
              <a:t>لم </a:t>
            </a:r>
            <a:r>
              <a:rPr lang="ar-EG" sz="2800" dirty="0" smtClean="0"/>
              <a:t>ت</a:t>
            </a:r>
            <a:r>
              <a:rPr lang="ar-SA" sz="2800" dirty="0" smtClean="0"/>
              <a:t>نقطع الصلة القوية بين العلم والأسطورة</a:t>
            </a:r>
            <a:r>
              <a:rPr lang="ar-EG" sz="2800" dirty="0" smtClean="0"/>
              <a:t>، ولكن يمكن القول أن طاليس هو من بدأ في قطع الحبل بين الاثنين حتى يأتي السفسطائيون الملحدون</a:t>
            </a:r>
            <a:r>
              <a:rPr lang="ar-SA" sz="2800" dirty="0" smtClean="0"/>
              <a:t> </a:t>
            </a:r>
            <a:r>
              <a:rPr lang="ar-EG" sz="2800" dirty="0" smtClean="0"/>
              <a:t>الذين سيقطعون الحبل المتين الموجود بين العلم والخرافة.</a:t>
            </a:r>
            <a:r>
              <a:rPr lang="ar-SA" sz="2800" dirty="0" smtClean="0"/>
              <a:t> </a:t>
            </a:r>
            <a:endParaRPr lang="ar-EG" sz="2800" dirty="0" smtClean="0"/>
          </a:p>
          <a:p>
            <a:r>
              <a:rPr lang="ar-SA" sz="2800" dirty="0" smtClean="0"/>
              <a:t>بداية من طاليس يبدأ عالمُ الآلهةِ الميثولوجي في الانهيار التدريجي</a:t>
            </a:r>
            <a:r>
              <a:rPr lang="ar-EG" sz="2800" dirty="0" smtClean="0"/>
              <a:t> .</a:t>
            </a:r>
          </a:p>
          <a:p>
            <a:r>
              <a:rPr lang="ar-EG" sz="2800" dirty="0" smtClean="0"/>
              <a:t>يعتبر طاليس</a:t>
            </a:r>
            <a:r>
              <a:rPr lang="ar-SA" sz="2800" dirty="0" smtClean="0"/>
              <a:t> </a:t>
            </a:r>
            <a:r>
              <a:rPr lang="ar-SA" sz="2800" dirty="0"/>
              <a:t>العالم، الفيلسوف، واللاهوتي، إنه– بتعبير </a:t>
            </a:r>
            <a:r>
              <a:rPr lang="ar-SA" sz="2800" dirty="0" err="1"/>
              <a:t>كوزمولوجي</a:t>
            </a:r>
            <a:r>
              <a:rPr lang="ar-SA" sz="2800" dirty="0"/>
              <a:t>- "</a:t>
            </a:r>
            <a:r>
              <a:rPr lang="ar-SA" sz="2800" b="1" dirty="0"/>
              <a:t>السديم الأول</a:t>
            </a:r>
            <a:r>
              <a:rPr lang="ar-SA" sz="2800" dirty="0"/>
              <a:t> </a:t>
            </a:r>
            <a:r>
              <a:rPr lang="ar-SA" sz="2800" b="1" dirty="0"/>
              <a:t>الذي نشأ منه كل شيء</a:t>
            </a:r>
            <a:r>
              <a:rPr lang="ar-SA" sz="2800" dirty="0"/>
              <a:t>: الفلسفة </a:t>
            </a:r>
            <a:r>
              <a:rPr lang="ar-SA" sz="2800" b="1" dirty="0"/>
              <a:t>والعلم</a:t>
            </a:r>
            <a:r>
              <a:rPr lang="ar-SA" sz="2800" dirty="0"/>
              <a:t> </a:t>
            </a:r>
            <a:r>
              <a:rPr lang="ar-SA" sz="2800" b="1" dirty="0"/>
              <a:t>واللاهوت</a:t>
            </a:r>
            <a:r>
              <a:rPr lang="ar-SA" sz="2800" dirty="0"/>
              <a:t>". ومن ثم يصبح كل تفسير يحاول أن يجعله طبيعيًا خالصًا يغفل جزءًا مهمًا من الحقيقة. </a:t>
            </a:r>
            <a:endParaRPr lang="ar-EG"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355976" y="548680"/>
            <a:ext cx="2847830" cy="720080"/>
          </a:xfrm>
        </p:spPr>
        <p:txBody>
          <a:bodyPr>
            <a:normAutofit/>
          </a:bodyPr>
          <a:lstStyle/>
          <a:p>
            <a:pPr algn="ctr"/>
            <a:r>
              <a:rPr lang="ar-EG" sz="3000" dirty="0" smtClean="0"/>
              <a:t>الملخص</a:t>
            </a:r>
            <a:endParaRPr lang="ar-EG" sz="3000" dirty="0"/>
          </a:p>
        </p:txBody>
      </p:sp>
      <p:sp>
        <p:nvSpPr>
          <p:cNvPr id="4" name="عنصر نائب للمحتوى 3"/>
          <p:cNvSpPr>
            <a:spLocks noGrp="1"/>
          </p:cNvSpPr>
          <p:nvPr>
            <p:ph idx="1"/>
          </p:nvPr>
        </p:nvSpPr>
        <p:spPr/>
        <p:txBody>
          <a:bodyPr>
            <a:normAutofit/>
          </a:bodyPr>
          <a:lstStyle/>
          <a:p>
            <a:pPr marL="65087" indent="0">
              <a:buNone/>
            </a:pPr>
            <a:r>
              <a:rPr lang="ar-EG" sz="2800" dirty="0"/>
              <a:t>لقد تناولنا في هذا العنصر المدرسة الملطية اليونانية والتي يطلق عليها اسم المدرسة الملطية نسبة إلى مدينة ملطية التي كانت ينتمي إليها ثلاثة فلاسفة وهم طاليس </a:t>
            </a:r>
            <a:r>
              <a:rPr lang="ar-EG" sz="2800" dirty="0" err="1"/>
              <a:t>وأناكسيماندروس</a:t>
            </a:r>
            <a:r>
              <a:rPr lang="ar-EG" sz="2800" dirty="0"/>
              <a:t> </a:t>
            </a:r>
            <a:r>
              <a:rPr lang="ar-EG" sz="2800" dirty="0" err="1"/>
              <a:t>وأناكسيمينيس</a:t>
            </a:r>
            <a:r>
              <a:rPr lang="ar-EG" sz="2800" dirty="0"/>
              <a:t>. فتناولنا الفيلسوف طاليس التي تتلخص فلسفته في أن الماء هو العنصر الأول للموجودات وأن العالم حي وزاخر بالكائنات المقدسة، وكان يرى أن كل شيء مملوء بالآلهة، وأن لحجر المغناطيس نفساً، وفي النهاية تعرفنا على التحليل النقدي لفلسفة طاليس.</a:t>
            </a: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390296" y="476672"/>
            <a:ext cx="5293096" cy="864096"/>
          </a:xfrm>
        </p:spPr>
        <p:txBody>
          <a:bodyPr>
            <a:normAutofit/>
          </a:bodyPr>
          <a:lstStyle/>
          <a:p>
            <a:pPr algn="ctr"/>
            <a:r>
              <a:rPr lang="ar-EG" sz="3000" dirty="0" smtClean="0">
                <a:effectLst/>
              </a:rPr>
              <a:t>الأهداف</a:t>
            </a:r>
            <a:endParaRPr lang="ar-EG" sz="3000" dirty="0">
              <a:effectLst/>
            </a:endParaRPr>
          </a:p>
        </p:txBody>
      </p:sp>
      <p:sp>
        <p:nvSpPr>
          <p:cNvPr id="5" name="Content Placeholder 4"/>
          <p:cNvSpPr>
            <a:spLocks noGrp="1"/>
          </p:cNvSpPr>
          <p:nvPr>
            <p:ph idx="1"/>
          </p:nvPr>
        </p:nvSpPr>
        <p:spPr>
          <a:xfrm>
            <a:off x="518864" y="2204864"/>
            <a:ext cx="8229600" cy="4104456"/>
          </a:xfrm>
        </p:spPr>
        <p:txBody>
          <a:bodyPr/>
          <a:lstStyle/>
          <a:p>
            <a:pPr marL="65087" lvl="0" indent="0">
              <a:buClrTx/>
              <a:buNone/>
            </a:pPr>
            <a:r>
              <a:rPr lang="ar-EG" sz="2800" b="1" dirty="0"/>
              <a:t>في نهاية هذا العنصر التعليمي لابد أن يكون الطالب قادراً على أن:</a:t>
            </a:r>
            <a:endParaRPr lang="ar-EG" sz="2800" b="1" dirty="0" smtClean="0"/>
          </a:p>
          <a:p>
            <a:pPr marL="579437" lvl="0" indent="-514350">
              <a:buClrTx/>
              <a:buFont typeface="+mj-lt"/>
              <a:buAutoNum type="arabicPeriod"/>
            </a:pPr>
            <a:r>
              <a:rPr lang="ar-EG" sz="2800" dirty="0" smtClean="0"/>
              <a:t>يؤرخ </a:t>
            </a:r>
            <a:r>
              <a:rPr lang="ar-EG" sz="2800" dirty="0"/>
              <a:t>لتاريخ نشأة المدرسة الملطية الأيونية.</a:t>
            </a:r>
            <a:endParaRPr lang="en-US" sz="2800" dirty="0"/>
          </a:p>
          <a:p>
            <a:pPr marL="579437" lvl="0" indent="-514350">
              <a:buClrTx/>
              <a:buFont typeface="+mj-lt"/>
              <a:buAutoNum type="arabicPeriod"/>
            </a:pPr>
            <a:r>
              <a:rPr lang="ar-EG" sz="2800" dirty="0"/>
              <a:t>يعدد الفلاسفة المنتمين للمدرسة الملطية الأيونية.</a:t>
            </a:r>
            <a:endParaRPr lang="en-US" sz="2800" dirty="0"/>
          </a:p>
          <a:p>
            <a:pPr marL="579437" lvl="0" indent="-514350">
              <a:buClrTx/>
              <a:buFont typeface="+mj-lt"/>
              <a:buAutoNum type="arabicPeriod"/>
            </a:pPr>
            <a:r>
              <a:rPr lang="ar-EG" sz="2800" dirty="0"/>
              <a:t>يذكر الأسئلة الملطية الكبيرة.</a:t>
            </a:r>
            <a:endParaRPr lang="en-US" sz="2800" dirty="0"/>
          </a:p>
          <a:p>
            <a:pPr marL="579437" lvl="0" indent="-514350">
              <a:buClrTx/>
              <a:buFont typeface="+mj-lt"/>
              <a:buAutoNum type="arabicPeriod"/>
            </a:pPr>
            <a:r>
              <a:rPr lang="ar-EG" sz="2800" dirty="0"/>
              <a:t>يشرح فلسفة طاليس.</a:t>
            </a:r>
            <a:endParaRPr lang="en-US" sz="2800" dirty="0"/>
          </a:p>
          <a:p>
            <a:pPr marL="579437" lvl="0" indent="-514350">
              <a:buClrTx/>
              <a:buFont typeface="+mj-lt"/>
              <a:buAutoNum type="arabicPeriod"/>
            </a:pPr>
            <a:r>
              <a:rPr lang="ar-EG" sz="2800" dirty="0"/>
              <a:t>ينقد فلسفة طاليس</a:t>
            </a:r>
            <a:r>
              <a:rPr lang="ar-EG" sz="2800" dirty="0" smtClean="0"/>
              <a:t>.</a:t>
            </a:r>
          </a:p>
          <a:p>
            <a:pPr marL="579437" indent="-514350">
              <a:buClrTx/>
              <a:buFont typeface="+mj-lt"/>
              <a:buAutoNum type="arabicPeriod"/>
            </a:pPr>
            <a:r>
              <a:rPr lang="ar-EG" sz="2800" dirty="0"/>
              <a:t>يطبق المنهج  التحليلي النقدي المقارن على  فلسفة طاليس.</a:t>
            </a:r>
            <a:endParaRPr lang="en-US" sz="2800"/>
          </a:p>
          <a:p>
            <a:pPr marL="65087" lvl="0" indent="0">
              <a:buClrTx/>
              <a:buNone/>
            </a:pPr>
            <a:endParaRPr lang="en-US" sz="2800" dirty="0"/>
          </a:p>
        </p:txBody>
      </p:sp>
      <p:sp>
        <p:nvSpPr>
          <p:cNvPr id="6" name="Rectangle 5"/>
          <p:cNvSpPr/>
          <p:nvPr/>
        </p:nvSpPr>
        <p:spPr>
          <a:xfrm>
            <a:off x="-36512" y="-27384"/>
            <a:ext cx="2771800" cy="19888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63688" y="589808"/>
            <a:ext cx="8229600" cy="1399032"/>
          </a:xfrm>
        </p:spPr>
        <p:txBody>
          <a:bodyPr>
            <a:noAutofit/>
          </a:bodyPr>
          <a:lstStyle/>
          <a:p>
            <a:pPr algn="ctr" rtl="0"/>
            <a:r>
              <a:rPr lang="ar-EG" sz="3000" b="1" u="sng" dirty="0" smtClean="0"/>
              <a:t>أولا: المدرسة المَلَطِيّة الأيونية</a:t>
            </a:r>
            <a:r>
              <a:rPr lang="ar-EG" sz="3000" b="1" u="sng" dirty="0"/>
              <a:t/>
            </a:r>
            <a:br>
              <a:rPr lang="ar-EG" sz="3000" b="1" u="sng" dirty="0"/>
            </a:br>
            <a:r>
              <a:rPr lang="x-none" sz="3000" b="1" u="sng" dirty="0" smtClean="0"/>
              <a:t> </a:t>
            </a:r>
            <a:r>
              <a:rPr lang="x-none" sz="3000" u="sng" dirty="0" smtClean="0"/>
              <a:t>(The Ionian</a:t>
            </a:r>
            <a:r>
              <a:rPr lang="ar-EG" sz="3000" u="sng" dirty="0" smtClean="0"/>
              <a:t> </a:t>
            </a:r>
            <a:r>
              <a:rPr lang="x-none" sz="3000" u="sng" dirty="0"/>
              <a:t>Milesian </a:t>
            </a:r>
            <a:r>
              <a:rPr lang="x-none" sz="3000" u="sng" dirty="0" smtClean="0"/>
              <a:t>School</a:t>
            </a:r>
            <a:r>
              <a:rPr lang="ar-EG" sz="3000" u="sng" dirty="0" smtClean="0"/>
              <a:t>(</a:t>
            </a:r>
            <a:r>
              <a:rPr lang="en-US" sz="3000" b="1" dirty="0" smtClean="0"/>
              <a:t/>
            </a:r>
            <a:br>
              <a:rPr lang="en-US" sz="3000" b="1" dirty="0" smtClean="0"/>
            </a:br>
            <a:endParaRPr lang="ar-EG" sz="3000" dirty="0"/>
          </a:p>
        </p:txBody>
      </p:sp>
      <p:sp>
        <p:nvSpPr>
          <p:cNvPr id="3" name="عنصر نائب للمحتوى 2"/>
          <p:cNvSpPr>
            <a:spLocks noGrp="1"/>
          </p:cNvSpPr>
          <p:nvPr>
            <p:ph idx="1"/>
          </p:nvPr>
        </p:nvSpPr>
        <p:spPr>
          <a:xfrm>
            <a:off x="518864" y="2025352"/>
            <a:ext cx="8229600" cy="4572000"/>
          </a:xfrm>
        </p:spPr>
        <p:txBody>
          <a:bodyPr/>
          <a:lstStyle/>
          <a:p>
            <a:r>
              <a:rPr lang="ar-EG" sz="2800" b="1" dirty="0" smtClean="0"/>
              <a:t>أيونيا-</a:t>
            </a:r>
            <a:r>
              <a:rPr lang="ar-EG" sz="2800" b="1" dirty="0" err="1" smtClean="0"/>
              <a:t>الأيونس</a:t>
            </a:r>
            <a:r>
              <a:rPr lang="ar-EG" sz="2800" b="1" dirty="0" smtClean="0"/>
              <a:t>-يونان</a:t>
            </a:r>
            <a:r>
              <a:rPr lang="ar-EG" sz="2800" dirty="0" smtClean="0"/>
              <a:t> (</a:t>
            </a:r>
            <a:r>
              <a:rPr lang="en-US" sz="2800" dirty="0" smtClean="0"/>
              <a:t>Ionia-</a:t>
            </a:r>
            <a:r>
              <a:rPr lang="en-US" sz="2800" dirty="0" err="1" smtClean="0"/>
              <a:t>Iones</a:t>
            </a:r>
            <a:r>
              <a:rPr lang="ar-EG" sz="2800" dirty="0" smtClean="0"/>
              <a:t>)</a:t>
            </a:r>
          </a:p>
          <a:p>
            <a:r>
              <a:rPr lang="en-US" sz="2800" dirty="0" err="1" smtClean="0">
                <a:latin typeface="Sgreek" pitchFamily="2" charset="2"/>
              </a:rPr>
              <a:t>proswkratikoi</a:t>
            </a:r>
            <a:endParaRPr lang="ar-EG" sz="2800" dirty="0" smtClean="0">
              <a:latin typeface="Sgreek" pitchFamily="2" charset="2"/>
            </a:endParaRPr>
          </a:p>
          <a:p>
            <a:pPr algn="just"/>
            <a:r>
              <a:rPr lang="ar-EG" sz="2800" dirty="0" smtClean="0"/>
              <a:t>ينتمي للمدرسة الأيونية ثلاثة فلاسفة هم: </a:t>
            </a:r>
            <a:r>
              <a:rPr lang="ar-EG" sz="2800" b="1" dirty="0" err="1" smtClean="0"/>
              <a:t>طاليس</a:t>
            </a:r>
            <a:r>
              <a:rPr lang="ar-EG" sz="2800" dirty="0" smtClean="0"/>
              <a:t> </a:t>
            </a:r>
            <a:r>
              <a:rPr lang="ar-EG" sz="2800" b="1" dirty="0" err="1" smtClean="0"/>
              <a:t>وأناكسيماندروس</a:t>
            </a:r>
            <a:r>
              <a:rPr lang="ar-EG" sz="2800" dirty="0" smtClean="0"/>
              <a:t> </a:t>
            </a:r>
            <a:r>
              <a:rPr lang="ar-EG" sz="2800" b="1" dirty="0" err="1" smtClean="0"/>
              <a:t>وأناكسيمينيس</a:t>
            </a:r>
            <a:r>
              <a:rPr lang="ar-EG" sz="2800" dirty="0" smtClean="0"/>
              <a:t>، وهم جميعًا من مدينة واحدة هي </a:t>
            </a:r>
            <a:r>
              <a:rPr lang="ar-EG" sz="2800" b="1" dirty="0" err="1" smtClean="0"/>
              <a:t>مَلَطِيَّة</a:t>
            </a:r>
            <a:r>
              <a:rPr lang="ar-EG" sz="2800" b="1" dirty="0" smtClean="0"/>
              <a:t> </a:t>
            </a:r>
            <a:r>
              <a:rPr lang="ar-EG" sz="2800" dirty="0" smtClean="0"/>
              <a:t> (</a:t>
            </a:r>
            <a:r>
              <a:rPr lang="en-US" sz="2800" dirty="0" smtClean="0"/>
              <a:t>Miletus</a:t>
            </a:r>
            <a:r>
              <a:rPr lang="ar-EG" sz="2800" dirty="0" smtClean="0"/>
              <a:t>)، ولذلك تعرف المدرسة باسم </a:t>
            </a:r>
            <a:r>
              <a:rPr lang="ar-EG" sz="2800" b="1" dirty="0" smtClean="0"/>
              <a:t>مدرسة </a:t>
            </a:r>
            <a:r>
              <a:rPr lang="ar-EG" sz="2800" b="1" dirty="0" err="1" smtClean="0"/>
              <a:t>مَلَطِيَّة</a:t>
            </a:r>
            <a:r>
              <a:rPr lang="ar-EG" sz="2800" b="1" dirty="0" smtClean="0"/>
              <a:t> </a:t>
            </a:r>
            <a:r>
              <a:rPr lang="ar-EG" sz="2800" dirty="0" smtClean="0"/>
              <a:t>. وقد أطلق عليهم </a:t>
            </a:r>
            <a:r>
              <a:rPr lang="ar-EG" sz="2800" dirty="0" err="1" smtClean="0"/>
              <a:t>أرسطوطاليس</a:t>
            </a:r>
            <a:r>
              <a:rPr lang="ar-EG" sz="2800" dirty="0" smtClean="0"/>
              <a:t> اسم "</a:t>
            </a:r>
            <a:r>
              <a:rPr lang="ar-EG" sz="2800" b="1" dirty="0" smtClean="0"/>
              <a:t>الطبيعيين الأولين</a:t>
            </a:r>
            <a:r>
              <a:rPr lang="ar-EG" sz="2800" dirty="0" smtClean="0"/>
              <a:t>"، فاشتهرت المدرسة بذلك أيضًا، ولو أنه ضم إليهم </a:t>
            </a:r>
            <a:r>
              <a:rPr lang="ar-EG" sz="2800" b="1" dirty="0" err="1" smtClean="0"/>
              <a:t>هيراكليتوس</a:t>
            </a:r>
            <a:r>
              <a:rPr lang="ar-EG" sz="2800" dirty="0" smtClean="0"/>
              <a:t>؛ باعتبار أنه قال بالنار كمبدأ أول. وقد يُطلق عليها أيضًا </a:t>
            </a:r>
            <a:r>
              <a:rPr lang="ar-SA" sz="2800" dirty="0" smtClean="0"/>
              <a:t>اسم </a:t>
            </a:r>
            <a:r>
              <a:rPr lang="ar-EG" sz="2800" dirty="0" smtClean="0"/>
              <a:t>المدرسة العلمية</a:t>
            </a:r>
            <a:endParaRPr lang="ar-EG" sz="2800" dirty="0"/>
          </a:p>
        </p:txBody>
      </p:sp>
    </p:spTree>
  </p:cSld>
  <p:clrMapOvr>
    <a:masterClrMapping/>
  </p:clrMapOvr>
  <mc:AlternateContent xmlns:mc="http://schemas.openxmlformats.org/markup-compatibility/2006" xmlns:p14="http://schemas.microsoft.com/office/powerpoint/2010/main">
    <mc:Choice Requires="p14">
      <p:transition spd="slow" p14:dur="2000" advTm="15727"/>
    </mc:Choice>
    <mc:Fallback xmlns="">
      <p:transition spd="slow" advTm="15727"/>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59832" y="267494"/>
            <a:ext cx="4783793" cy="6165304"/>
          </a:xfrm>
        </p:spPr>
      </p:pic>
    </p:spTree>
    <p:extLst>
      <p:ext uri="{BB962C8B-B14F-4D97-AF65-F5344CB8AC3E}">
        <p14:creationId xmlns:p14="http://schemas.microsoft.com/office/powerpoint/2010/main" val="3291836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238944" y="267494"/>
            <a:ext cx="8229600" cy="1399032"/>
          </a:xfrm>
        </p:spPr>
        <p:txBody>
          <a:bodyPr>
            <a:normAutofit/>
          </a:bodyPr>
          <a:lstStyle/>
          <a:p>
            <a:pPr algn="ctr"/>
            <a:r>
              <a:rPr lang="ar-EG" sz="3200" dirty="0" smtClean="0"/>
              <a:t>سؤال </a:t>
            </a:r>
            <a:r>
              <a:rPr lang="ar-EG" sz="3200" dirty="0" err="1" smtClean="0"/>
              <a:t>ملطية</a:t>
            </a:r>
            <a:r>
              <a:rPr lang="ar-EG" sz="3200" dirty="0" smtClean="0"/>
              <a:t> الكبير</a:t>
            </a:r>
            <a:endParaRPr lang="ar-EG" sz="3200" dirty="0"/>
          </a:p>
        </p:txBody>
      </p:sp>
      <p:sp>
        <p:nvSpPr>
          <p:cNvPr id="3" name="عنصر نائب للمحتوى 2"/>
          <p:cNvSpPr>
            <a:spLocks noGrp="1"/>
          </p:cNvSpPr>
          <p:nvPr>
            <p:ph idx="1"/>
          </p:nvPr>
        </p:nvSpPr>
        <p:spPr>
          <a:xfrm>
            <a:off x="457200" y="1628800"/>
            <a:ext cx="8229600" cy="4572000"/>
          </a:xfrm>
        </p:spPr>
        <p:txBody>
          <a:bodyPr/>
          <a:lstStyle/>
          <a:p>
            <a:r>
              <a:rPr lang="ar-EG" sz="2800" dirty="0" smtClean="0"/>
              <a:t>ما أصل العالم؟</a:t>
            </a:r>
          </a:p>
          <a:p>
            <a:r>
              <a:rPr lang="ar-EG" sz="2800" dirty="0" smtClean="0"/>
              <a:t>مما صنع العالم؟</a:t>
            </a:r>
          </a:p>
          <a:p>
            <a:r>
              <a:rPr lang="ar-EG" sz="2800" dirty="0" smtClean="0"/>
              <a:t>ما المادة الأولى (</a:t>
            </a:r>
            <a:r>
              <a:rPr lang="ar-EG" sz="2800" dirty="0" err="1" smtClean="0">
                <a:solidFill>
                  <a:srgbClr val="FF0000"/>
                </a:solidFill>
              </a:rPr>
              <a:t>الآرخى</a:t>
            </a:r>
            <a:r>
              <a:rPr lang="ar-EG" sz="2800" dirty="0" smtClean="0">
                <a:solidFill>
                  <a:srgbClr val="FF0000"/>
                </a:solidFill>
              </a:rPr>
              <a:t> </a:t>
            </a:r>
            <a:r>
              <a:rPr lang="en-US" sz="2800" dirty="0" err="1" smtClean="0">
                <a:solidFill>
                  <a:srgbClr val="FF0000"/>
                </a:solidFill>
              </a:rPr>
              <a:t>Arche</a:t>
            </a:r>
            <a:r>
              <a:rPr lang="ar-EG" sz="2800" dirty="0" smtClean="0"/>
              <a:t>) التي صنع  منها العالم؟</a:t>
            </a:r>
          </a:p>
          <a:p>
            <a:r>
              <a:rPr lang="en-US" sz="2800" dirty="0" smtClean="0"/>
              <a:t>Essence</a:t>
            </a:r>
            <a:r>
              <a:rPr lang="ar-EG" sz="2800" dirty="0" smtClean="0"/>
              <a:t> الجوهر</a:t>
            </a:r>
            <a:endParaRPr lang="en-US" sz="2800" dirty="0" smtClean="0"/>
          </a:p>
          <a:p>
            <a:r>
              <a:rPr lang="en-US" sz="2800" dirty="0" smtClean="0"/>
              <a:t>Substance</a:t>
            </a:r>
            <a:r>
              <a:rPr lang="ar-EG" sz="2800" dirty="0" smtClean="0"/>
              <a:t> الجوهر</a:t>
            </a:r>
            <a:endParaRPr lang="en-US" sz="2800" dirty="0" smtClean="0"/>
          </a:p>
          <a:p>
            <a:r>
              <a:rPr lang="en-US" sz="2800" dirty="0" smtClean="0"/>
              <a:t>Stuff</a:t>
            </a:r>
            <a:r>
              <a:rPr lang="ar-EG" sz="2800" dirty="0" smtClean="0"/>
              <a:t> المادة </a:t>
            </a:r>
          </a:p>
          <a:p>
            <a:r>
              <a:rPr lang="en-US" sz="2800" dirty="0" smtClean="0"/>
              <a:t>Hylozoistic</a:t>
            </a:r>
            <a:r>
              <a:rPr lang="ar-EG" sz="2800" dirty="0" smtClean="0"/>
              <a:t> المادة الحية</a:t>
            </a:r>
          </a:p>
          <a:p>
            <a:r>
              <a:rPr lang="ar-EG" sz="2800" dirty="0" smtClean="0"/>
              <a:t>مشكلة الوحدة والكثرة (الحياة-الحركة-الوجود)</a:t>
            </a:r>
            <a:endParaRPr lang="ar-EG"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695434" y="195869"/>
            <a:ext cx="4114800" cy="1117846"/>
          </a:xfrm>
        </p:spPr>
        <p:txBody>
          <a:bodyPr>
            <a:normAutofit fontScale="90000"/>
          </a:bodyPr>
          <a:lstStyle/>
          <a:p>
            <a:pPr lvl="0" algn="ctr"/>
            <a:r>
              <a:rPr lang="ar-EG" sz="3000" b="1" dirty="0" err="1" smtClean="0"/>
              <a:t>طاليس</a:t>
            </a:r>
            <a:r>
              <a:rPr lang="ar-EG" sz="3000" b="1" dirty="0" smtClean="0"/>
              <a:t> (</a:t>
            </a:r>
            <a:r>
              <a:rPr lang="x-none" sz="3000" b="1" dirty="0" smtClean="0"/>
              <a:t>Thales</a:t>
            </a:r>
            <a:r>
              <a:rPr lang="ar-EG" sz="3000" b="1" dirty="0" smtClean="0"/>
              <a:t>) </a:t>
            </a:r>
            <a:r>
              <a:rPr lang="ar-EG" sz="3000" dirty="0" smtClean="0"/>
              <a:t>Θα</a:t>
            </a:r>
            <a:r>
              <a:rPr lang="ar-EG" sz="3000" dirty="0" err="1" smtClean="0"/>
              <a:t>λης</a:t>
            </a:r>
            <a:r>
              <a:rPr lang="ar-EG" sz="3000" dirty="0" smtClean="0"/>
              <a:t/>
            </a:r>
            <a:br>
              <a:rPr lang="ar-EG" sz="3000" dirty="0" smtClean="0"/>
            </a:br>
            <a:r>
              <a:rPr lang="ar-EG" sz="3000" b="1" dirty="0" smtClean="0"/>
              <a:t>(ازدهر حوالي 585 ق.م.):</a:t>
            </a:r>
            <a:r>
              <a:rPr lang="en-US" sz="3000" b="1" dirty="0" smtClean="0"/>
              <a:t/>
            </a:r>
            <a:br>
              <a:rPr lang="en-US" sz="3000" b="1" dirty="0" smtClean="0"/>
            </a:br>
            <a:endParaRPr lang="ar-EG" sz="3000" dirty="0"/>
          </a:p>
        </p:txBody>
      </p:sp>
      <p:pic>
        <p:nvPicPr>
          <p:cNvPr id="18434" name="Picture 2" descr="C:\Users\Dr Sharaf\Pictures\الآلهة والأساطير اليونانية\طاليس.jpg"/>
          <p:cNvPicPr>
            <a:picLocks noGrp="1" noChangeAspect="1" noChangeArrowheads="1"/>
          </p:cNvPicPr>
          <p:nvPr>
            <p:ph idx="1"/>
          </p:nvPr>
        </p:nvPicPr>
        <p:blipFill>
          <a:blip r:embed="rId3"/>
          <a:srcRect/>
          <a:stretch>
            <a:fillRect/>
          </a:stretch>
        </p:blipFill>
        <p:spPr bwMode="auto">
          <a:xfrm>
            <a:off x="2843808" y="1196752"/>
            <a:ext cx="2952328" cy="3800174"/>
          </a:xfrm>
          <a:prstGeom prst="rect">
            <a:avLst/>
          </a:prstGeom>
          <a:noFill/>
        </p:spPr>
      </p:pic>
      <p:pic>
        <p:nvPicPr>
          <p:cNvPr id="5" name="Picture 2" descr="C:\Users\Dr Sharaf\Pictures\Solar_eclipse_1999_4_NR.jpg"/>
          <p:cNvPicPr>
            <a:picLocks noChangeAspect="1" noChangeArrowheads="1"/>
          </p:cNvPicPr>
          <p:nvPr/>
        </p:nvPicPr>
        <p:blipFill rotWithShape="1">
          <a:blip r:embed="rId4"/>
          <a:srcRect l="5603" t="4856" r="6743" b="7365"/>
          <a:stretch/>
        </p:blipFill>
        <p:spPr bwMode="auto">
          <a:xfrm>
            <a:off x="35496" y="3501007"/>
            <a:ext cx="2808312" cy="2496801"/>
          </a:xfrm>
          <a:prstGeom prst="rect">
            <a:avLst/>
          </a:prstGeom>
          <a:noFill/>
          <a:ln w="9525">
            <a:noFill/>
            <a:miter lim="800000"/>
            <a:headEnd/>
            <a:tailEnd/>
          </a:ln>
        </p:spPr>
      </p:pic>
      <p:pic>
        <p:nvPicPr>
          <p:cNvPr id="3" name="Picture 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96136" y="3527478"/>
            <a:ext cx="3275856" cy="249381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3"/>
          <p:cNvSpPr>
            <a:spLocks noGrp="1"/>
          </p:cNvSpPr>
          <p:nvPr>
            <p:ph idx="1"/>
          </p:nvPr>
        </p:nvSpPr>
        <p:spPr>
          <a:xfrm>
            <a:off x="457200" y="1948123"/>
            <a:ext cx="8229600" cy="4572000"/>
          </a:xfrm>
        </p:spPr>
        <p:txBody>
          <a:bodyPr>
            <a:noAutofit/>
          </a:bodyPr>
          <a:lstStyle/>
          <a:p>
            <a:pPr marL="65087" indent="0" algn="ctr">
              <a:buNone/>
            </a:pPr>
            <a:r>
              <a:rPr lang="ar-EG" sz="2800" b="1" u="sng" dirty="0"/>
              <a:t>الماء كمبدأ وأصل أول للعالم (</a:t>
            </a:r>
            <a:r>
              <a:rPr lang="en-US" sz="2800" b="1" u="sng" dirty="0" err="1">
                <a:solidFill>
                  <a:srgbClr val="FF0000"/>
                </a:solidFill>
                <a:latin typeface="Sgreek" pitchFamily="2" charset="2"/>
              </a:rPr>
              <a:t>prwth</a:t>
            </a:r>
            <a:r>
              <a:rPr lang="en-US" sz="2800" b="1" u="sng" dirty="0">
                <a:solidFill>
                  <a:srgbClr val="FF0000"/>
                </a:solidFill>
                <a:latin typeface="Sgreek" pitchFamily="2" charset="2"/>
              </a:rPr>
              <a:t> a)</a:t>
            </a:r>
            <a:r>
              <a:rPr lang="en-US" sz="2800" b="1" u="sng" dirty="0" err="1">
                <a:solidFill>
                  <a:srgbClr val="FF0000"/>
                </a:solidFill>
                <a:latin typeface="Sgreek" pitchFamily="2" charset="2"/>
              </a:rPr>
              <a:t>rxh</a:t>
            </a:r>
            <a:r>
              <a:rPr lang="ar-EG" sz="2800" b="1" u="sng" dirty="0"/>
              <a:t>)</a:t>
            </a:r>
            <a:endParaRPr lang="en-US" sz="2800" b="1" u="sng" dirty="0"/>
          </a:p>
          <a:p>
            <a:pPr marL="65087" indent="0" algn="ctr">
              <a:buNone/>
            </a:pPr>
            <a:r>
              <a:rPr lang="en-US" sz="2800" b="1" u="sng" dirty="0" err="1"/>
              <a:t>Prwte</a:t>
            </a:r>
            <a:r>
              <a:rPr lang="en-US" sz="2800" b="1" u="sng" dirty="0"/>
              <a:t> </a:t>
            </a:r>
            <a:r>
              <a:rPr lang="en-US" sz="2800" b="1" u="sng" dirty="0" err="1" smtClean="0"/>
              <a:t>arche</a:t>
            </a:r>
            <a:endParaRPr lang="ar-EG" sz="2800" dirty="0"/>
          </a:p>
          <a:p>
            <a:r>
              <a:rPr lang="ar-SA" sz="2800" dirty="0" smtClean="0"/>
              <a:t>تتلخص كل فلسفة طاليس في قوله بأن </a:t>
            </a:r>
            <a:r>
              <a:rPr lang="ar-SA" sz="2800" b="1" dirty="0" smtClean="0"/>
              <a:t>الماء هو العنصر الأول للموجودات، وأن العالم حي وزاخر بالكائنات المقدسة </a:t>
            </a:r>
            <a:r>
              <a:rPr lang="en-US" sz="2800" b="1" dirty="0" err="1" smtClean="0"/>
              <a:t>daimones</a:t>
            </a:r>
            <a:r>
              <a:rPr lang="ar-SA" sz="2800" baseline="30000" dirty="0" smtClean="0"/>
              <a:t>()</a:t>
            </a:r>
            <a:r>
              <a:rPr lang="ar-SA" sz="2800" dirty="0" smtClean="0"/>
              <a:t>. = </a:t>
            </a:r>
            <a:r>
              <a:rPr lang="en-US" sz="2800" dirty="0" smtClean="0">
                <a:latin typeface="Sgreek" pitchFamily="2" charset="2"/>
              </a:rPr>
              <a:t>" </a:t>
            </a:r>
            <a:r>
              <a:rPr lang="en-US" sz="2800" dirty="0" err="1" smtClean="0">
                <a:latin typeface="Sgreek" pitchFamily="2" charset="2"/>
              </a:rPr>
              <a:t>Arxhn</a:t>
            </a:r>
            <a:r>
              <a:rPr lang="en-US" sz="2800" dirty="0" smtClean="0">
                <a:latin typeface="Sgreek" pitchFamily="2" charset="2"/>
              </a:rPr>
              <a:t> de </a:t>
            </a:r>
            <a:r>
              <a:rPr lang="en-US" sz="2800" dirty="0" err="1" smtClean="0">
                <a:latin typeface="Sgreek" pitchFamily="2" charset="2"/>
              </a:rPr>
              <a:t>twn</a:t>
            </a:r>
            <a:r>
              <a:rPr lang="en-US" sz="2800" dirty="0" smtClean="0">
                <a:latin typeface="Sgreek" pitchFamily="2" charset="2"/>
              </a:rPr>
              <a:t> </a:t>
            </a:r>
            <a:r>
              <a:rPr lang="en-US" sz="2800" dirty="0" err="1" smtClean="0">
                <a:latin typeface="Sgreek" pitchFamily="2" charset="2"/>
              </a:rPr>
              <a:t>pantwn</a:t>
            </a:r>
            <a:r>
              <a:rPr lang="en-US" sz="2800" dirty="0" smtClean="0">
                <a:latin typeface="Sgreek" pitchFamily="2" charset="2"/>
              </a:rPr>
              <a:t> u(</a:t>
            </a:r>
            <a:r>
              <a:rPr lang="en-US" sz="2800" dirty="0" err="1" smtClean="0">
                <a:latin typeface="Sgreek" pitchFamily="2" charset="2"/>
              </a:rPr>
              <a:t>dwr</a:t>
            </a:r>
            <a:r>
              <a:rPr lang="en-US" sz="2800" dirty="0" smtClean="0">
                <a:latin typeface="Sgreek" pitchFamily="2" charset="2"/>
              </a:rPr>
              <a:t> </a:t>
            </a:r>
            <a:r>
              <a:rPr lang="en-US" sz="2800" dirty="0" err="1" smtClean="0">
                <a:latin typeface="Sgreek" pitchFamily="2" charset="2"/>
              </a:rPr>
              <a:t>upesthsato</a:t>
            </a:r>
            <a:r>
              <a:rPr lang="en-US" sz="2800" dirty="0" smtClean="0">
                <a:latin typeface="Sgreek" pitchFamily="2" charset="2"/>
              </a:rPr>
              <a:t> </a:t>
            </a:r>
            <a:r>
              <a:rPr lang="en-US" sz="2800" dirty="0" err="1" smtClean="0">
                <a:latin typeface="Sgreek" pitchFamily="2" charset="2"/>
              </a:rPr>
              <a:t>kai</a:t>
            </a:r>
            <a:r>
              <a:rPr lang="en-US" sz="2800" dirty="0" smtClean="0">
                <a:latin typeface="Sgreek" pitchFamily="2" charset="2"/>
              </a:rPr>
              <a:t> ton </a:t>
            </a:r>
            <a:r>
              <a:rPr lang="en-US" sz="2800" dirty="0" err="1" smtClean="0">
                <a:latin typeface="Sgreek" pitchFamily="2" charset="2"/>
              </a:rPr>
              <a:t>kasmon</a:t>
            </a:r>
            <a:r>
              <a:rPr lang="en-US" sz="2800" dirty="0" smtClean="0">
                <a:latin typeface="Sgreek" pitchFamily="2" charset="2"/>
              </a:rPr>
              <a:t> </a:t>
            </a:r>
            <a:r>
              <a:rPr lang="en-US" sz="2800" dirty="0" err="1" smtClean="0">
                <a:latin typeface="Sgreek" pitchFamily="2" charset="2"/>
              </a:rPr>
              <a:t>emyuxon</a:t>
            </a:r>
            <a:r>
              <a:rPr lang="en-US" sz="2800" dirty="0" smtClean="0">
                <a:latin typeface="Sgreek" pitchFamily="2" charset="2"/>
              </a:rPr>
              <a:t> </a:t>
            </a:r>
            <a:r>
              <a:rPr lang="en-US" sz="2800" dirty="0" err="1" smtClean="0">
                <a:latin typeface="Sgreek" pitchFamily="2" charset="2"/>
              </a:rPr>
              <a:t>kai</a:t>
            </a:r>
            <a:r>
              <a:rPr lang="en-US" sz="2800" dirty="0" smtClean="0">
                <a:latin typeface="Sgreek" pitchFamily="2" charset="2"/>
              </a:rPr>
              <a:t> </a:t>
            </a:r>
            <a:r>
              <a:rPr lang="en-US" sz="2800" dirty="0" err="1" smtClean="0">
                <a:latin typeface="Sgreek" pitchFamily="2" charset="2"/>
              </a:rPr>
              <a:t>daimonwn</a:t>
            </a:r>
            <a:r>
              <a:rPr lang="en-US" sz="2800" dirty="0" smtClean="0"/>
              <a:t>"</a:t>
            </a:r>
          </a:p>
          <a:p>
            <a:r>
              <a:rPr lang="ar-EG" sz="2800" dirty="0" smtClean="0"/>
              <a:t>وهو ما يعني أن الماء أصل الأشياء جميعًا وأن العالم حافل بالآلهة والنفوس.</a:t>
            </a:r>
            <a:endParaRPr lang="en-US" sz="2800" dirty="0" smtClean="0"/>
          </a:p>
          <a:p>
            <a:endParaRPr lang="ar-EG" sz="2800" dirty="0"/>
          </a:p>
        </p:txBody>
      </p:sp>
      <p:sp>
        <p:nvSpPr>
          <p:cNvPr id="3" name="عنوان 1"/>
          <p:cNvSpPr>
            <a:spLocks noGrp="1"/>
          </p:cNvSpPr>
          <p:nvPr>
            <p:ph type="title"/>
          </p:nvPr>
        </p:nvSpPr>
        <p:spPr>
          <a:xfrm>
            <a:off x="3481536" y="548680"/>
            <a:ext cx="4906888" cy="1117846"/>
          </a:xfrm>
        </p:spPr>
        <p:txBody>
          <a:bodyPr>
            <a:normAutofit fontScale="90000"/>
          </a:bodyPr>
          <a:lstStyle/>
          <a:p>
            <a:pPr algn="ctr"/>
            <a:r>
              <a:rPr lang="ar-EG" sz="3000" b="1" dirty="0" smtClean="0"/>
              <a:t>   </a:t>
            </a:r>
            <a:r>
              <a:rPr lang="ar-EG" sz="3000" b="1" u="sng" dirty="0" smtClean="0"/>
              <a:t> الماء كمبدأ وأصل أول للعالم</a:t>
            </a:r>
            <a:br>
              <a:rPr lang="ar-EG" sz="3000" b="1" u="sng" dirty="0" smtClean="0"/>
            </a:br>
            <a:r>
              <a:rPr lang="ar-EG" sz="3000" b="1" u="sng" dirty="0" smtClean="0"/>
              <a:t>(</a:t>
            </a:r>
            <a:r>
              <a:rPr lang="en-US" sz="3000" b="1" u="sng" dirty="0" err="1" smtClean="0">
                <a:solidFill>
                  <a:srgbClr val="FF0000"/>
                </a:solidFill>
                <a:latin typeface="Sgreek" pitchFamily="2" charset="2"/>
              </a:rPr>
              <a:t>prwth</a:t>
            </a:r>
            <a:r>
              <a:rPr lang="en-US" sz="3000" b="1" u="sng" dirty="0" smtClean="0">
                <a:solidFill>
                  <a:srgbClr val="FF0000"/>
                </a:solidFill>
                <a:latin typeface="Sgreek" pitchFamily="2" charset="2"/>
              </a:rPr>
              <a:t> a)</a:t>
            </a:r>
            <a:r>
              <a:rPr lang="en-US" sz="3000" b="1" u="sng" dirty="0" err="1" smtClean="0">
                <a:solidFill>
                  <a:srgbClr val="FF0000"/>
                </a:solidFill>
                <a:latin typeface="Sgreek" pitchFamily="2" charset="2"/>
              </a:rPr>
              <a:t>rxh</a:t>
            </a:r>
            <a:r>
              <a:rPr lang="ar-EG" sz="3000" b="1" u="sng" dirty="0" smtClean="0"/>
              <a:t>)</a:t>
            </a:r>
            <a:r>
              <a:rPr lang="en-US" sz="3000" dirty="0" smtClean="0"/>
              <a:t/>
            </a:r>
            <a:br>
              <a:rPr lang="en-US" sz="3000" dirty="0" smtClean="0"/>
            </a:br>
            <a:endParaRPr lang="ar-EG" sz="3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03848" y="655099"/>
            <a:ext cx="5050904" cy="901822"/>
          </a:xfrm>
        </p:spPr>
        <p:txBody>
          <a:bodyPr>
            <a:normAutofit/>
          </a:bodyPr>
          <a:lstStyle/>
          <a:p>
            <a:pPr algn="ctr"/>
            <a:r>
              <a:rPr lang="ar-EG" sz="3000" dirty="0" smtClean="0"/>
              <a:t>لماذا يعد </a:t>
            </a:r>
            <a:r>
              <a:rPr lang="ar-EG" sz="3000" dirty="0" err="1" smtClean="0"/>
              <a:t>طاليس</a:t>
            </a:r>
            <a:r>
              <a:rPr lang="ar-EG" sz="3000" dirty="0" smtClean="0"/>
              <a:t> أول الفلاسفة؟</a:t>
            </a:r>
            <a:endParaRPr lang="ar-EG" sz="3000" dirty="0"/>
          </a:p>
        </p:txBody>
      </p:sp>
      <p:sp>
        <p:nvSpPr>
          <p:cNvPr id="5" name="Content Placeholder 4"/>
          <p:cNvSpPr>
            <a:spLocks noGrp="1"/>
          </p:cNvSpPr>
          <p:nvPr>
            <p:ph idx="1"/>
          </p:nvPr>
        </p:nvSpPr>
        <p:spPr>
          <a:xfrm>
            <a:off x="518864" y="2170840"/>
            <a:ext cx="8229600" cy="3706432"/>
          </a:xfrm>
        </p:spPr>
        <p:txBody>
          <a:bodyPr/>
          <a:lstStyle/>
          <a:p>
            <a:pPr algn="just"/>
            <a:r>
              <a:rPr lang="ar-EG" sz="2800" b="1" dirty="0" smtClean="0"/>
              <a:t>أولاً،</a:t>
            </a:r>
            <a:r>
              <a:rPr lang="ar-EG" sz="2800" dirty="0" smtClean="0"/>
              <a:t> لأن هذه الجملة– </a:t>
            </a:r>
            <a:r>
              <a:rPr lang="ar-EG" sz="2800" b="1" dirty="0" smtClean="0"/>
              <a:t>الماء أصل كل الأشياء</a:t>
            </a:r>
            <a:r>
              <a:rPr lang="ar-EG" sz="2800" dirty="0" smtClean="0"/>
              <a:t>- تتناول بطريقة ما أصل الأشياء، ثم السبب </a:t>
            </a:r>
            <a:r>
              <a:rPr lang="ar-EG" sz="2800" b="1" dirty="0" smtClean="0"/>
              <a:t>الثاني</a:t>
            </a:r>
            <a:r>
              <a:rPr lang="ar-EG" sz="2800" dirty="0" smtClean="0"/>
              <a:t>، لأنها تتناوله بدون صورة وبمعزل عن السرد الخيالي الأسطوري، وأخيراً السبب </a:t>
            </a:r>
            <a:r>
              <a:rPr lang="ar-EG" sz="2800" b="1" dirty="0" smtClean="0"/>
              <a:t>الثالث</a:t>
            </a:r>
            <a:r>
              <a:rPr lang="ar-EG" sz="2800" dirty="0" smtClean="0"/>
              <a:t>، لأن هذه الجملة تتضمن، ولو بشكل جنيني، فكرة أن الكل هو واحد. وحسب السبب الأول، ما زال </a:t>
            </a:r>
            <a:r>
              <a:rPr lang="ar-EG" sz="2800" dirty="0" err="1" smtClean="0"/>
              <a:t>طاليس</a:t>
            </a:r>
            <a:r>
              <a:rPr lang="ar-EG" sz="2800" dirty="0" smtClean="0"/>
              <a:t> ينتمي إلي طائفة المفكرين الدينيين والخرافيين، ولكنه يخرج عن هذه الطائفة للسبب الثاني ويظهر لنا كمفكر في الطبيعة، </a:t>
            </a:r>
            <a:r>
              <a:rPr lang="ar-EG" sz="2800" b="1" dirty="0" smtClean="0"/>
              <a:t>أما السبب الثالث فانه يجعل منه</a:t>
            </a:r>
            <a:r>
              <a:rPr lang="ar-EG" sz="2800" dirty="0" smtClean="0"/>
              <a:t> </a:t>
            </a:r>
            <a:r>
              <a:rPr lang="ar-EG" sz="2800" b="1" dirty="0" smtClean="0"/>
              <a:t>أول فيلسوف يوناني. نيتشه</a:t>
            </a:r>
            <a:endParaRPr lang="ar-EG"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131840" y="836712"/>
            <a:ext cx="5554960" cy="757806"/>
          </a:xfrm>
        </p:spPr>
        <p:txBody>
          <a:bodyPr>
            <a:normAutofit/>
          </a:bodyPr>
          <a:lstStyle/>
          <a:p>
            <a:pPr algn="ctr"/>
            <a:r>
              <a:rPr lang="ar-EG" sz="3000" dirty="0" smtClean="0"/>
              <a:t>من </a:t>
            </a:r>
            <a:r>
              <a:rPr lang="ar-EG" sz="3000" dirty="0" err="1" smtClean="0"/>
              <a:t>الفيلوميثوس</a:t>
            </a:r>
            <a:r>
              <a:rPr lang="ar-EG" sz="3000" dirty="0" smtClean="0"/>
              <a:t> إلى </a:t>
            </a:r>
            <a:r>
              <a:rPr lang="ar-EG" sz="3000" dirty="0" err="1" smtClean="0"/>
              <a:t>الفيلوسوفوس</a:t>
            </a:r>
            <a:endParaRPr lang="ar-EG" sz="3000" dirty="0"/>
          </a:p>
        </p:txBody>
      </p:sp>
      <p:sp>
        <p:nvSpPr>
          <p:cNvPr id="5" name="Content Placeholder 4"/>
          <p:cNvSpPr>
            <a:spLocks noGrp="1"/>
          </p:cNvSpPr>
          <p:nvPr>
            <p:ph idx="1"/>
          </p:nvPr>
        </p:nvSpPr>
        <p:spPr>
          <a:xfrm>
            <a:off x="457200" y="2025352"/>
            <a:ext cx="8229600" cy="4572000"/>
          </a:xfrm>
        </p:spPr>
        <p:txBody>
          <a:bodyPr/>
          <a:lstStyle/>
          <a:p>
            <a:pPr algn="just"/>
            <a:r>
              <a:rPr lang="ar-SA" sz="2800" dirty="0" smtClean="0"/>
              <a:t>لقد تحول ملاحظُ الطبيعة – عـلى يـد طـاليـس- من محب للخـرافـة، </a:t>
            </a:r>
            <a:r>
              <a:rPr lang="ar-SA" sz="2800" b="1" dirty="0" err="1" smtClean="0"/>
              <a:t>فيـلوميثـوس</a:t>
            </a:r>
            <a:r>
              <a:rPr lang="ar-SA" sz="2800" dirty="0" smtClean="0"/>
              <a:t> ( </a:t>
            </a:r>
            <a:r>
              <a:rPr lang="en-US" sz="2800" dirty="0" err="1" smtClean="0">
                <a:latin typeface="Sgreek" pitchFamily="2" charset="2"/>
              </a:rPr>
              <a:t>filo</a:t>
            </a:r>
            <a:r>
              <a:rPr lang="en-US" sz="2800" dirty="0" smtClean="0">
                <a:latin typeface="Sgreek" pitchFamily="2" charset="2"/>
              </a:rPr>
              <a:t>/</a:t>
            </a:r>
            <a:r>
              <a:rPr lang="en-US" sz="2800" dirty="0" err="1" smtClean="0">
                <a:latin typeface="Sgreek" pitchFamily="2" charset="2"/>
              </a:rPr>
              <a:t>muqoj</a:t>
            </a:r>
            <a:r>
              <a:rPr lang="ar-EG" sz="2800" dirty="0" smtClean="0"/>
              <a:t>=</a:t>
            </a:r>
            <a:r>
              <a:rPr lang="en-US" sz="2800" dirty="0" err="1" smtClean="0"/>
              <a:t>philomythos</a:t>
            </a:r>
            <a:r>
              <a:rPr lang="ar-SA" sz="2800" dirty="0" smtClean="0"/>
              <a:t>) </a:t>
            </a:r>
            <a:r>
              <a:rPr lang="ar-EG" sz="2800" dirty="0" smtClean="0"/>
              <a:t>إلي فيلسوف، </a:t>
            </a:r>
            <a:r>
              <a:rPr lang="ar-EG" sz="2800" b="1" dirty="0" err="1" smtClean="0"/>
              <a:t>فيلوسوفوس</a:t>
            </a:r>
            <a:r>
              <a:rPr lang="ar-EG" sz="2800" b="1" dirty="0" smtClean="0"/>
              <a:t>،</a:t>
            </a:r>
            <a:r>
              <a:rPr lang="ar-EG" sz="2800" dirty="0" smtClean="0"/>
              <a:t> أي محب للحكمة (</a:t>
            </a:r>
            <a:r>
              <a:rPr lang="en-US" sz="2800" dirty="0" err="1" smtClean="0">
                <a:latin typeface="Sgreek" pitchFamily="2" charset="2"/>
              </a:rPr>
              <a:t>filo</a:t>
            </a:r>
            <a:r>
              <a:rPr lang="en-US" sz="2800" dirty="0" smtClean="0">
                <a:latin typeface="Sgreek" pitchFamily="2" charset="2"/>
              </a:rPr>
              <a:t>/</a:t>
            </a:r>
            <a:r>
              <a:rPr lang="en-US" sz="2800" dirty="0" err="1" smtClean="0">
                <a:latin typeface="Sgreek" pitchFamily="2" charset="2"/>
              </a:rPr>
              <a:t>sofoj</a:t>
            </a:r>
            <a:r>
              <a:rPr lang="ar-EG" sz="2800" dirty="0" smtClean="0"/>
              <a:t>=</a:t>
            </a:r>
            <a:r>
              <a:rPr lang="en-US" sz="2800" dirty="0" err="1" smtClean="0"/>
              <a:t>philosophos</a:t>
            </a:r>
            <a:r>
              <a:rPr lang="ar-EG" sz="2800" dirty="0" smtClean="0"/>
              <a:t>)</a:t>
            </a:r>
            <a:r>
              <a:rPr lang="ar-SA" sz="2800" dirty="0" smtClean="0"/>
              <a:t> ويكون فضل طاليس– كما يقرر أرسطوطاليس- أنه نقل التفكير من </a:t>
            </a:r>
            <a:r>
              <a:rPr lang="ar-SA" sz="2800" dirty="0" err="1" smtClean="0"/>
              <a:t>الميثالوجيا</a:t>
            </a:r>
            <a:r>
              <a:rPr lang="ar-SA" sz="2800" dirty="0" smtClean="0"/>
              <a:t> إل</a:t>
            </a:r>
            <a:r>
              <a:rPr lang="ar-EG" sz="2800" dirty="0" smtClean="0"/>
              <a:t>ى</a:t>
            </a:r>
            <a:r>
              <a:rPr lang="ar-SA" sz="2800" dirty="0" smtClean="0"/>
              <a:t> الفلسفة</a:t>
            </a:r>
            <a:r>
              <a:rPr lang="ar-EG" sz="2800" baseline="30000" dirty="0" smtClean="0"/>
              <a:t>.</a:t>
            </a:r>
            <a:endParaRPr lang="en-US" sz="2800" dirty="0" smtClean="0"/>
          </a:p>
          <a:p>
            <a:endParaRPr lang="ar-EG" sz="2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يوية">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كلاسيكي">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2784</TotalTime>
  <Words>934</Words>
  <Application>Microsoft Office PowerPoint</Application>
  <PresentationFormat>On-screen Show (4:3)</PresentationFormat>
  <Paragraphs>66</Paragraphs>
  <Slides>13</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Sgreek</vt:lpstr>
      <vt:lpstr>Times New Roman</vt:lpstr>
      <vt:lpstr>Verdana</vt:lpstr>
      <vt:lpstr>Wingdings 2</vt:lpstr>
      <vt:lpstr>حيوية</vt:lpstr>
      <vt:lpstr>المقدمة</vt:lpstr>
      <vt:lpstr>الأهداف</vt:lpstr>
      <vt:lpstr>أولا: المدرسة المَلَطِيّة الأيونية  (The Ionian Milesian School( </vt:lpstr>
      <vt:lpstr>PowerPoint Presentation</vt:lpstr>
      <vt:lpstr>سؤال ملطية الكبير</vt:lpstr>
      <vt:lpstr>طاليس (Thales) Θαλης (ازدهر حوالي 585 ق.م.): </vt:lpstr>
      <vt:lpstr>    الماء كمبدأ وأصل أول للعالم (prwth a)rxh) </vt:lpstr>
      <vt:lpstr>لماذا يعد طاليس أول الفلاسفة؟</vt:lpstr>
      <vt:lpstr>من الفيلوميثوس إلى الفيلوسوفوس</vt:lpstr>
      <vt:lpstr>2- كل شيء مملوء بالآلهة</vt:lpstr>
      <vt:lpstr>3- مشكلة حجر المغناطيس</vt:lpstr>
      <vt:lpstr>ج- تحليل نقدي لفلسفة طاليس</vt:lpstr>
      <vt:lpstr>الملخص</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Dr Sharaf</dc:creator>
  <cp:lastModifiedBy>Han</cp:lastModifiedBy>
  <cp:revision>546</cp:revision>
  <dcterms:created xsi:type="dcterms:W3CDTF">2014-03-26T13:53:39Z</dcterms:created>
  <dcterms:modified xsi:type="dcterms:W3CDTF">2017-04-11T10:38:20Z</dcterms:modified>
</cp:coreProperties>
</file>